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1F20"/>
    <a:srgbClr val="54B948"/>
    <a:srgbClr val="2C9CCA"/>
    <a:srgbClr val="494A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60"/>
  </p:normalViewPr>
  <p:slideViewPr>
    <p:cSldViewPr snapToGrid="0">
      <p:cViewPr>
        <p:scale>
          <a:sx n="75" d="100"/>
          <a:sy n="75" d="100"/>
        </p:scale>
        <p:origin x="429" y="4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3EC94-556E-496A-9F74-CA314B2C25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E2336415-FEDA-4F3E-B4F9-342C1D3190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F78AF9E-5DEE-48BB-960E-5FE07D0D5E99}"/>
              </a:ext>
            </a:extLst>
          </p:cNvPr>
          <p:cNvSpPr>
            <a:spLocks noGrp="1"/>
          </p:cNvSpPr>
          <p:nvPr>
            <p:ph type="dt" sz="half" idx="10"/>
          </p:nvPr>
        </p:nvSpPr>
        <p:spPr/>
        <p:txBody>
          <a:bodyPr/>
          <a:lstStyle/>
          <a:p>
            <a:fld id="{86CA2C3F-EF56-4104-9E56-4BA7A896F05B}" type="datetimeFigureOut">
              <a:rPr lang="en-SG" smtClean="0"/>
              <a:t>16/1/2020</a:t>
            </a:fld>
            <a:endParaRPr lang="en-SG"/>
          </a:p>
        </p:txBody>
      </p:sp>
      <p:sp>
        <p:nvSpPr>
          <p:cNvPr id="5" name="Footer Placeholder 4">
            <a:extLst>
              <a:ext uri="{FF2B5EF4-FFF2-40B4-BE49-F238E27FC236}">
                <a16:creationId xmlns:a16="http://schemas.microsoft.com/office/drawing/2014/main" id="{6E06AD85-CE36-40A4-9D21-D0B7F846A69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ADE4126-BA24-4CF2-98B4-9CC31E809209}"/>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924414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A6A9E-B031-4373-A56A-0E6116584433}"/>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EA5C725B-C670-447A-AB31-82A365810C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7F353224-DAC6-4F05-9738-56A016EFDBC4}"/>
              </a:ext>
            </a:extLst>
          </p:cNvPr>
          <p:cNvSpPr>
            <a:spLocks noGrp="1"/>
          </p:cNvSpPr>
          <p:nvPr>
            <p:ph type="dt" sz="half" idx="10"/>
          </p:nvPr>
        </p:nvSpPr>
        <p:spPr/>
        <p:txBody>
          <a:bodyPr/>
          <a:lstStyle/>
          <a:p>
            <a:fld id="{86CA2C3F-EF56-4104-9E56-4BA7A896F05B}" type="datetimeFigureOut">
              <a:rPr lang="en-SG" smtClean="0"/>
              <a:t>16/1/2020</a:t>
            </a:fld>
            <a:endParaRPr lang="en-SG"/>
          </a:p>
        </p:txBody>
      </p:sp>
      <p:sp>
        <p:nvSpPr>
          <p:cNvPr id="5" name="Footer Placeholder 4">
            <a:extLst>
              <a:ext uri="{FF2B5EF4-FFF2-40B4-BE49-F238E27FC236}">
                <a16:creationId xmlns:a16="http://schemas.microsoft.com/office/drawing/2014/main" id="{722EB14A-6B84-4FC9-A3ED-176B653BFF0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69C3418-6E55-4BCB-A1BE-CC8EA32BB7F4}"/>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05285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385B69-6707-4D7D-91B7-9BDFB91C680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2513955-5F29-477A-AA4D-6519E3C62E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C0E2FD7-6669-4C80-86F8-B4A99868DB0C}"/>
              </a:ext>
            </a:extLst>
          </p:cNvPr>
          <p:cNvSpPr>
            <a:spLocks noGrp="1"/>
          </p:cNvSpPr>
          <p:nvPr>
            <p:ph type="dt" sz="half" idx="10"/>
          </p:nvPr>
        </p:nvSpPr>
        <p:spPr/>
        <p:txBody>
          <a:bodyPr/>
          <a:lstStyle/>
          <a:p>
            <a:fld id="{86CA2C3F-EF56-4104-9E56-4BA7A896F05B}" type="datetimeFigureOut">
              <a:rPr lang="en-SG" smtClean="0"/>
              <a:t>16/1/2020</a:t>
            </a:fld>
            <a:endParaRPr lang="en-SG"/>
          </a:p>
        </p:txBody>
      </p:sp>
      <p:sp>
        <p:nvSpPr>
          <p:cNvPr id="5" name="Footer Placeholder 4">
            <a:extLst>
              <a:ext uri="{FF2B5EF4-FFF2-40B4-BE49-F238E27FC236}">
                <a16:creationId xmlns:a16="http://schemas.microsoft.com/office/drawing/2014/main" id="{0D7D4EDB-A3B8-4237-81E4-7B178194D15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92E6A6B-FB99-4648-AE09-E605653DD4C4}"/>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800937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C392E-2E4A-4EFA-B38C-1FF6CDC8FAAA}"/>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11DF1E4-A031-4A5E-9EBE-63F7E40F04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4E2FAFF-34A9-42AA-BCD5-E2E65F73D0B0}"/>
              </a:ext>
            </a:extLst>
          </p:cNvPr>
          <p:cNvSpPr>
            <a:spLocks noGrp="1"/>
          </p:cNvSpPr>
          <p:nvPr>
            <p:ph type="dt" sz="half" idx="10"/>
          </p:nvPr>
        </p:nvSpPr>
        <p:spPr/>
        <p:txBody>
          <a:bodyPr/>
          <a:lstStyle/>
          <a:p>
            <a:fld id="{86CA2C3F-EF56-4104-9E56-4BA7A896F05B}" type="datetimeFigureOut">
              <a:rPr lang="en-SG" smtClean="0"/>
              <a:t>16/1/2020</a:t>
            </a:fld>
            <a:endParaRPr lang="en-SG"/>
          </a:p>
        </p:txBody>
      </p:sp>
      <p:sp>
        <p:nvSpPr>
          <p:cNvPr id="5" name="Footer Placeholder 4">
            <a:extLst>
              <a:ext uri="{FF2B5EF4-FFF2-40B4-BE49-F238E27FC236}">
                <a16:creationId xmlns:a16="http://schemas.microsoft.com/office/drawing/2014/main" id="{5474B629-C87F-4EAD-80E8-E2336BF3E95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B214A9C-98FA-4447-AAA0-37CBB007CC1E}"/>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119461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93F3A-A9BE-41DB-8600-E8A1F5871F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625774DA-B113-4E55-B57D-96C2114F7C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80DDCD-C8D1-42E2-A3E6-3A72D4EE3F64}"/>
              </a:ext>
            </a:extLst>
          </p:cNvPr>
          <p:cNvSpPr>
            <a:spLocks noGrp="1"/>
          </p:cNvSpPr>
          <p:nvPr>
            <p:ph type="dt" sz="half" idx="10"/>
          </p:nvPr>
        </p:nvSpPr>
        <p:spPr/>
        <p:txBody>
          <a:bodyPr/>
          <a:lstStyle/>
          <a:p>
            <a:fld id="{86CA2C3F-EF56-4104-9E56-4BA7A896F05B}" type="datetimeFigureOut">
              <a:rPr lang="en-SG" smtClean="0"/>
              <a:t>16/1/2020</a:t>
            </a:fld>
            <a:endParaRPr lang="en-SG"/>
          </a:p>
        </p:txBody>
      </p:sp>
      <p:sp>
        <p:nvSpPr>
          <p:cNvPr id="5" name="Footer Placeholder 4">
            <a:extLst>
              <a:ext uri="{FF2B5EF4-FFF2-40B4-BE49-F238E27FC236}">
                <a16:creationId xmlns:a16="http://schemas.microsoft.com/office/drawing/2014/main" id="{60976CBC-5A7E-4311-8B53-119862773F6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9A0F02C-807A-4F18-B9E1-10241FA6C6FD}"/>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1125106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08B1-C976-435B-8809-8DD3857E08A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1CAE83A-6516-4847-852D-52F54BA204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8BB4EBDE-078D-45BA-9D54-6D0AFF92DE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E02B02B4-EB5B-45B4-BE4D-D911909BE50D}"/>
              </a:ext>
            </a:extLst>
          </p:cNvPr>
          <p:cNvSpPr>
            <a:spLocks noGrp="1"/>
          </p:cNvSpPr>
          <p:nvPr>
            <p:ph type="dt" sz="half" idx="10"/>
          </p:nvPr>
        </p:nvSpPr>
        <p:spPr/>
        <p:txBody>
          <a:bodyPr/>
          <a:lstStyle/>
          <a:p>
            <a:fld id="{86CA2C3F-EF56-4104-9E56-4BA7A896F05B}" type="datetimeFigureOut">
              <a:rPr lang="en-SG" smtClean="0"/>
              <a:t>16/1/2020</a:t>
            </a:fld>
            <a:endParaRPr lang="en-SG"/>
          </a:p>
        </p:txBody>
      </p:sp>
      <p:sp>
        <p:nvSpPr>
          <p:cNvPr id="6" name="Footer Placeholder 5">
            <a:extLst>
              <a:ext uri="{FF2B5EF4-FFF2-40B4-BE49-F238E27FC236}">
                <a16:creationId xmlns:a16="http://schemas.microsoft.com/office/drawing/2014/main" id="{F65C1960-819B-446C-BC18-1774897E8EDC}"/>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81C0C02E-A299-404D-A50F-6BFB2788089F}"/>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222206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69590-F6DF-4ADF-8FA2-CE7868B0CEB5}"/>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BCDEC6B7-854D-4977-BCBE-E8732E0AB5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C87BA5-02B1-42FC-98CD-302B96DD01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B8F3DCDC-203C-45A1-A0B6-6DDA54ED33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BD8427-8C2A-4B1E-92D4-A3D652DAD9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25695CC8-2F8A-47DA-BAA4-D3D8E6C90A0F}"/>
              </a:ext>
            </a:extLst>
          </p:cNvPr>
          <p:cNvSpPr>
            <a:spLocks noGrp="1"/>
          </p:cNvSpPr>
          <p:nvPr>
            <p:ph type="dt" sz="half" idx="10"/>
          </p:nvPr>
        </p:nvSpPr>
        <p:spPr/>
        <p:txBody>
          <a:bodyPr/>
          <a:lstStyle/>
          <a:p>
            <a:fld id="{86CA2C3F-EF56-4104-9E56-4BA7A896F05B}" type="datetimeFigureOut">
              <a:rPr lang="en-SG" smtClean="0"/>
              <a:t>16/1/2020</a:t>
            </a:fld>
            <a:endParaRPr lang="en-SG"/>
          </a:p>
        </p:txBody>
      </p:sp>
      <p:sp>
        <p:nvSpPr>
          <p:cNvPr id="8" name="Footer Placeholder 7">
            <a:extLst>
              <a:ext uri="{FF2B5EF4-FFF2-40B4-BE49-F238E27FC236}">
                <a16:creationId xmlns:a16="http://schemas.microsoft.com/office/drawing/2014/main" id="{86AA50F0-89EB-40B8-8146-43252BA49BEE}"/>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9475FDE8-88E1-4A98-B995-E0514416E8ED}"/>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420418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4813-B2FF-42F8-8670-D70EB21A2355}"/>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25B457F1-9911-4FF8-985D-F6C3C3D59B9B}"/>
              </a:ext>
            </a:extLst>
          </p:cNvPr>
          <p:cNvSpPr>
            <a:spLocks noGrp="1"/>
          </p:cNvSpPr>
          <p:nvPr>
            <p:ph type="dt" sz="half" idx="10"/>
          </p:nvPr>
        </p:nvSpPr>
        <p:spPr/>
        <p:txBody>
          <a:bodyPr/>
          <a:lstStyle/>
          <a:p>
            <a:fld id="{86CA2C3F-EF56-4104-9E56-4BA7A896F05B}" type="datetimeFigureOut">
              <a:rPr lang="en-SG" smtClean="0"/>
              <a:t>16/1/2020</a:t>
            </a:fld>
            <a:endParaRPr lang="en-SG"/>
          </a:p>
        </p:txBody>
      </p:sp>
      <p:sp>
        <p:nvSpPr>
          <p:cNvPr id="4" name="Footer Placeholder 3">
            <a:extLst>
              <a:ext uri="{FF2B5EF4-FFF2-40B4-BE49-F238E27FC236}">
                <a16:creationId xmlns:a16="http://schemas.microsoft.com/office/drawing/2014/main" id="{B09CEC57-68C7-483C-BB17-673C13C9852C}"/>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EF30ABF9-BCA8-4579-84EF-987440518173}"/>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1531145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D19FB-1CE9-45AB-B8F1-4DB7E3833723}"/>
              </a:ext>
            </a:extLst>
          </p:cNvPr>
          <p:cNvSpPr>
            <a:spLocks noGrp="1"/>
          </p:cNvSpPr>
          <p:nvPr>
            <p:ph type="dt" sz="half" idx="10"/>
          </p:nvPr>
        </p:nvSpPr>
        <p:spPr/>
        <p:txBody>
          <a:bodyPr/>
          <a:lstStyle/>
          <a:p>
            <a:fld id="{86CA2C3F-EF56-4104-9E56-4BA7A896F05B}" type="datetimeFigureOut">
              <a:rPr lang="en-SG" smtClean="0"/>
              <a:t>16/1/2020</a:t>
            </a:fld>
            <a:endParaRPr lang="en-SG"/>
          </a:p>
        </p:txBody>
      </p:sp>
      <p:sp>
        <p:nvSpPr>
          <p:cNvPr id="3" name="Footer Placeholder 2">
            <a:extLst>
              <a:ext uri="{FF2B5EF4-FFF2-40B4-BE49-F238E27FC236}">
                <a16:creationId xmlns:a16="http://schemas.microsoft.com/office/drawing/2014/main" id="{EA7E06CF-29A4-4989-A961-DCFC5CCAF1D7}"/>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87E57D28-A57F-4131-9E8A-8C74F2022355}"/>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749276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B6421-F589-4A74-BAF7-0F4B71E59C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0FDB2C25-0B0E-4613-BB60-E6724DC6C5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A9DE512C-B8B4-4511-8EA2-F69A2C48F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EBE0E7-1A63-4A6A-8B3D-D7211C19BD12}"/>
              </a:ext>
            </a:extLst>
          </p:cNvPr>
          <p:cNvSpPr>
            <a:spLocks noGrp="1"/>
          </p:cNvSpPr>
          <p:nvPr>
            <p:ph type="dt" sz="half" idx="10"/>
          </p:nvPr>
        </p:nvSpPr>
        <p:spPr/>
        <p:txBody>
          <a:bodyPr/>
          <a:lstStyle/>
          <a:p>
            <a:fld id="{86CA2C3F-EF56-4104-9E56-4BA7A896F05B}" type="datetimeFigureOut">
              <a:rPr lang="en-SG" smtClean="0"/>
              <a:t>16/1/2020</a:t>
            </a:fld>
            <a:endParaRPr lang="en-SG"/>
          </a:p>
        </p:txBody>
      </p:sp>
      <p:sp>
        <p:nvSpPr>
          <p:cNvPr id="6" name="Footer Placeholder 5">
            <a:extLst>
              <a:ext uri="{FF2B5EF4-FFF2-40B4-BE49-F238E27FC236}">
                <a16:creationId xmlns:a16="http://schemas.microsoft.com/office/drawing/2014/main" id="{4A4F498C-A4FC-4F02-9FB8-5DA73B72722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F542CA9-AE5C-4BBC-A2E0-4D8459C9D75F}"/>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973940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FA07F-D9A1-4C57-BAA5-3F2D3B4BB8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94EC7F9D-5992-4594-BAAF-07524BF463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1B5AD586-4E0A-4E1D-8541-0C2829140D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532BE-BD6E-467B-9107-CC378BEB5A89}"/>
              </a:ext>
            </a:extLst>
          </p:cNvPr>
          <p:cNvSpPr>
            <a:spLocks noGrp="1"/>
          </p:cNvSpPr>
          <p:nvPr>
            <p:ph type="dt" sz="half" idx="10"/>
          </p:nvPr>
        </p:nvSpPr>
        <p:spPr/>
        <p:txBody>
          <a:bodyPr/>
          <a:lstStyle/>
          <a:p>
            <a:fld id="{86CA2C3F-EF56-4104-9E56-4BA7A896F05B}" type="datetimeFigureOut">
              <a:rPr lang="en-SG" smtClean="0"/>
              <a:t>16/1/2020</a:t>
            </a:fld>
            <a:endParaRPr lang="en-SG"/>
          </a:p>
        </p:txBody>
      </p:sp>
      <p:sp>
        <p:nvSpPr>
          <p:cNvPr id="6" name="Footer Placeholder 5">
            <a:extLst>
              <a:ext uri="{FF2B5EF4-FFF2-40B4-BE49-F238E27FC236}">
                <a16:creationId xmlns:a16="http://schemas.microsoft.com/office/drawing/2014/main" id="{5E2BE627-073B-488E-899C-E4364049CBD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B4386542-8B38-482F-94B2-22CE43FE32AB}"/>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504180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3B74FA-A42A-4635-829E-B3255F4D04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C02ACC7-1B63-4CB5-97D4-EAC7E3F15E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8EBABE1-5F71-4FCE-926F-BFD8665388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CA2C3F-EF56-4104-9E56-4BA7A896F05B}" type="datetimeFigureOut">
              <a:rPr lang="en-SG" smtClean="0"/>
              <a:t>16/1/2020</a:t>
            </a:fld>
            <a:endParaRPr lang="en-SG"/>
          </a:p>
        </p:txBody>
      </p:sp>
      <p:sp>
        <p:nvSpPr>
          <p:cNvPr id="5" name="Footer Placeholder 4">
            <a:extLst>
              <a:ext uri="{FF2B5EF4-FFF2-40B4-BE49-F238E27FC236}">
                <a16:creationId xmlns:a16="http://schemas.microsoft.com/office/drawing/2014/main" id="{8E8AA111-9792-41F9-A8F6-D97375CB51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AEF328D6-4379-448F-AB6E-7F8B9A6583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28B56F-22D6-4ABF-9B00-A53E8AB159FF}" type="slidenum">
              <a:rPr lang="en-SG" smtClean="0"/>
              <a:t>‹#›</a:t>
            </a:fld>
            <a:endParaRPr lang="en-SG"/>
          </a:p>
        </p:txBody>
      </p:sp>
    </p:spTree>
    <p:extLst>
      <p:ext uri="{BB962C8B-B14F-4D97-AF65-F5344CB8AC3E}">
        <p14:creationId xmlns:p14="http://schemas.microsoft.com/office/powerpoint/2010/main" val="1137549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C0A698-25D4-41B8-BCE4-8C7EFABF031B}"/>
              </a:ext>
            </a:extLst>
          </p:cNvPr>
          <p:cNvSpPr txBox="1"/>
          <p:nvPr/>
        </p:nvSpPr>
        <p:spPr>
          <a:xfrm>
            <a:off x="1056800" y="1004157"/>
            <a:ext cx="10078400" cy="2616101"/>
          </a:xfrm>
          <a:prstGeom prst="rect">
            <a:avLst/>
          </a:prstGeom>
          <a:noFill/>
        </p:spPr>
        <p:txBody>
          <a:bodyPr wrap="none" rtlCol="0">
            <a:spAutoFit/>
          </a:bodyPr>
          <a:lstStyle/>
          <a:p>
            <a:r>
              <a:rPr lang="en-US" sz="3600" dirty="0">
                <a:solidFill>
                  <a:srgbClr val="54B948"/>
                </a:solidFill>
                <a:latin typeface="Gotham Black" panose="02000603040000020004" pitchFamily="2" charset="0"/>
              </a:rPr>
              <a:t># Project 2 </a:t>
            </a:r>
          </a:p>
          <a:p>
            <a:endParaRPr lang="en-US" sz="3600" dirty="0">
              <a:solidFill>
                <a:srgbClr val="54B948"/>
              </a:solidFill>
              <a:latin typeface="Gotham Black" panose="02000603040000020004" pitchFamily="2" charset="0"/>
            </a:endParaRPr>
          </a:p>
          <a:p>
            <a:r>
              <a:rPr lang="en-US" sz="3600" dirty="0">
                <a:solidFill>
                  <a:srgbClr val="54B948"/>
                </a:solidFill>
                <a:latin typeface="Gotham Black" panose="02000603040000020004" pitchFamily="2" charset="0"/>
              </a:rPr>
              <a:t>Ames Housing Data and Kaggle Challenge</a:t>
            </a:r>
          </a:p>
          <a:p>
            <a:endParaRPr lang="en-US" sz="3600" dirty="0">
              <a:solidFill>
                <a:srgbClr val="2C9CCA"/>
              </a:solidFill>
              <a:latin typeface="Gotham Black" panose="02000603040000020004" pitchFamily="2" charset="0"/>
            </a:endParaRPr>
          </a:p>
          <a:p>
            <a:r>
              <a:rPr lang="en-US" sz="2000" dirty="0">
                <a:solidFill>
                  <a:schemeClr val="bg1"/>
                </a:solidFill>
                <a:latin typeface="Gotham Book" pitchFamily="50" charset="0"/>
                <a:cs typeface="Gotham Book" pitchFamily="50" charset="0"/>
              </a:rPr>
              <a:t>Presented by: Aw Boon Jun</a:t>
            </a:r>
            <a:endParaRPr lang="en-SG" sz="2000" dirty="0">
              <a:solidFill>
                <a:schemeClr val="bg1"/>
              </a:solidFill>
              <a:latin typeface="Gotham Book" pitchFamily="50" charset="0"/>
              <a:cs typeface="Gotham Book" pitchFamily="50" charset="0"/>
            </a:endParaRPr>
          </a:p>
        </p:txBody>
      </p:sp>
      <p:pic>
        <p:nvPicPr>
          <p:cNvPr id="1026" name="Picture 2" descr="Image result for city of ames">
            <a:extLst>
              <a:ext uri="{FF2B5EF4-FFF2-40B4-BE49-F238E27FC236}">
                <a16:creationId xmlns:a16="http://schemas.microsoft.com/office/drawing/2014/main" id="{1FB602C7-CC7A-44F7-8E3C-40BE16854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6537" y="4431417"/>
            <a:ext cx="2137705" cy="213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998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SUMMARY</a:t>
            </a:r>
          </a:p>
        </p:txBody>
      </p:sp>
      <p:graphicFrame>
        <p:nvGraphicFramePr>
          <p:cNvPr id="9" name="Table 7">
            <a:extLst>
              <a:ext uri="{FF2B5EF4-FFF2-40B4-BE49-F238E27FC236}">
                <a16:creationId xmlns:a16="http://schemas.microsoft.com/office/drawing/2014/main" id="{130A0E38-C721-4872-B5BC-430CE725B9B5}"/>
              </a:ext>
            </a:extLst>
          </p:cNvPr>
          <p:cNvGraphicFramePr>
            <a:graphicFrameLocks noGrp="1"/>
          </p:cNvGraphicFramePr>
          <p:nvPr>
            <p:extLst>
              <p:ext uri="{D42A27DB-BD31-4B8C-83A1-F6EECF244321}">
                <p14:modId xmlns:p14="http://schemas.microsoft.com/office/powerpoint/2010/main" val="642188416"/>
              </p:ext>
            </p:extLst>
          </p:nvPr>
        </p:nvGraphicFramePr>
        <p:xfrm>
          <a:off x="2470150" y="2667002"/>
          <a:ext cx="7461250" cy="1763739"/>
        </p:xfrm>
        <a:graphic>
          <a:graphicData uri="http://schemas.openxmlformats.org/drawingml/2006/table">
            <a:tbl>
              <a:tblPr firstRow="1" bandRow="1">
                <a:tableStyleId>{2D5ABB26-0587-4C30-8999-92F81FD0307C}</a:tableStyleId>
              </a:tblPr>
              <a:tblGrid>
                <a:gridCol w="2880089">
                  <a:extLst>
                    <a:ext uri="{9D8B030D-6E8A-4147-A177-3AD203B41FA5}">
                      <a16:colId xmlns:a16="http://schemas.microsoft.com/office/drawing/2014/main" val="3471967687"/>
                    </a:ext>
                  </a:extLst>
                </a:gridCol>
                <a:gridCol w="4581161">
                  <a:extLst>
                    <a:ext uri="{9D8B030D-6E8A-4147-A177-3AD203B41FA5}">
                      <a16:colId xmlns:a16="http://schemas.microsoft.com/office/drawing/2014/main" val="528225445"/>
                    </a:ext>
                  </a:extLst>
                </a:gridCol>
              </a:tblGrid>
              <a:tr h="587913">
                <a:tc>
                  <a:txBody>
                    <a:bodyPr/>
                    <a:lstStyle/>
                    <a:p>
                      <a:r>
                        <a:rPr lang="en-SG" sz="2000" dirty="0">
                          <a:solidFill>
                            <a:srgbClr val="54B948"/>
                          </a:solidFill>
                          <a:latin typeface="Gotham Bold" panose="02000803030000020004" pitchFamily="2" charset="0"/>
                          <a:cs typeface="Gotham Book" pitchFamily="50" charset="0"/>
                        </a:rPr>
                        <a:t>Model</a:t>
                      </a:r>
                    </a:p>
                  </a:txBody>
                  <a:tcPr>
                    <a:lnL w="12700" cap="flat" cmpd="sng" algn="ctr">
                      <a:solidFill>
                        <a:srgbClr val="231F2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31F20"/>
                      </a:solidFill>
                      <a:prstDash val="solid"/>
                      <a:round/>
                      <a:headEnd type="none" w="med" len="med"/>
                      <a:tailEnd type="none" w="med" len="med"/>
                    </a:lnT>
                    <a:solidFill>
                      <a:srgbClr val="231F20"/>
                    </a:solidFill>
                  </a:tcPr>
                </a:tc>
                <a:tc>
                  <a:txBody>
                    <a:bodyPr/>
                    <a:lstStyle/>
                    <a:p>
                      <a:r>
                        <a:rPr lang="en-SG" sz="2000" dirty="0">
                          <a:solidFill>
                            <a:srgbClr val="54B948"/>
                          </a:solidFill>
                          <a:latin typeface="Gotham Bold" panose="02000803030000020004" pitchFamily="2" charset="0"/>
                          <a:cs typeface="Gotham Book" pitchFamily="50" charset="0"/>
                        </a:rPr>
                        <a:t>R2 Score</a:t>
                      </a:r>
                    </a:p>
                  </a:txBody>
                  <a:tcPr>
                    <a:lnL w="12700" cap="flat" cmpd="sng" algn="ctr">
                      <a:no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31F20"/>
                    </a:solidFill>
                  </a:tcPr>
                </a:tc>
                <a:extLst>
                  <a:ext uri="{0D108BD9-81ED-4DB2-BD59-A6C34878D82A}">
                    <a16:rowId xmlns:a16="http://schemas.microsoft.com/office/drawing/2014/main" val="1558711716"/>
                  </a:ext>
                </a:extLst>
              </a:tr>
              <a:tr h="587913">
                <a:tc>
                  <a:txBody>
                    <a:bodyPr/>
                    <a:lstStyle/>
                    <a:p>
                      <a:r>
                        <a:rPr lang="en-SG" sz="1800" dirty="0">
                          <a:solidFill>
                            <a:srgbClr val="231F20"/>
                          </a:solidFill>
                          <a:latin typeface="Gotham Bold" panose="02000803030000020004" pitchFamily="2" charset="0"/>
                          <a:cs typeface="Gotham Book" pitchFamily="50" charset="0"/>
                        </a:rPr>
                        <a:t>Linear Regression</a:t>
                      </a:r>
                    </a:p>
                  </a:txBody>
                  <a:tcPr>
                    <a:lnL w="12700" cap="flat" cmpd="sng" algn="ctr">
                      <a:solidFill>
                        <a:srgbClr val="231F20"/>
                      </a:solidFill>
                      <a:prstDash val="solid"/>
                      <a:round/>
                      <a:headEnd type="none" w="med" len="med"/>
                      <a:tailEnd type="none" w="med" len="med"/>
                    </a:lnL>
                    <a:lnB w="12700" cap="flat" cmpd="sng" algn="ctr">
                      <a:solidFill>
                        <a:srgbClr val="231F20"/>
                      </a:solidFill>
                      <a:prstDash val="solid"/>
                      <a:round/>
                      <a:headEnd type="none" w="med" len="med"/>
                      <a:tailEnd type="none" w="med" len="med"/>
                    </a:lnB>
                  </a:tcPr>
                </a:tc>
                <a:tc>
                  <a:txBody>
                    <a:bodyPr/>
                    <a:lstStyle/>
                    <a:p>
                      <a:r>
                        <a:rPr lang="en-SG" sz="1800" dirty="0">
                          <a:solidFill>
                            <a:srgbClr val="231F20"/>
                          </a:solidFill>
                          <a:latin typeface="Gotham Bold" panose="02000803030000020004" pitchFamily="2" charset="0"/>
                          <a:cs typeface="Gotham Book" pitchFamily="50" charset="0"/>
                        </a:rPr>
                        <a:t>0.8852429133130981</a:t>
                      </a:r>
                    </a:p>
                  </a:txBody>
                  <a:tcPr>
                    <a:lnR w="12700" cap="flat" cmpd="sng" algn="ctr">
                      <a:solidFill>
                        <a:srgbClr val="231F2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898686353"/>
                  </a:ext>
                </a:extLst>
              </a:tr>
              <a:tr h="587913">
                <a:tc>
                  <a:txBody>
                    <a:bodyPr/>
                    <a:lstStyle/>
                    <a:p>
                      <a:r>
                        <a:rPr lang="en-SG" sz="1800" dirty="0">
                          <a:solidFill>
                            <a:srgbClr val="231F20"/>
                          </a:solidFill>
                          <a:latin typeface="Gotham Book" pitchFamily="50" charset="0"/>
                          <a:cs typeface="Gotham Book" pitchFamily="50" charset="0"/>
                        </a:rPr>
                        <a:t>Lasso</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800" dirty="0">
                          <a:solidFill>
                            <a:srgbClr val="231F20"/>
                          </a:solidFill>
                          <a:latin typeface="Gotham Book" pitchFamily="50" charset="0"/>
                          <a:cs typeface="Gotham Book" pitchFamily="50" charset="0"/>
                        </a:rPr>
                        <a:t>0.8852429122211832</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224073149"/>
                  </a:ext>
                </a:extLst>
              </a:tr>
            </a:tbl>
          </a:graphicData>
        </a:graphic>
      </p:graphicFrame>
      <p:sp>
        <p:nvSpPr>
          <p:cNvPr id="10" name="Rectangle 1">
            <a:extLst>
              <a:ext uri="{FF2B5EF4-FFF2-40B4-BE49-F238E27FC236}">
                <a16:creationId xmlns:a16="http://schemas.microsoft.com/office/drawing/2014/main" id="{BEFAD245-B155-4CC3-AC02-A09AF49E9B14}"/>
              </a:ext>
            </a:extLst>
          </p:cNvPr>
          <p:cNvSpPr>
            <a:spLocks noChangeArrowheads="1"/>
          </p:cNvSpPr>
          <p:nvPr/>
        </p:nvSpPr>
        <p:spPr bwMode="auto">
          <a:xfrm>
            <a:off x="1314449" y="4725322"/>
            <a:ext cx="9772651" cy="1290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ok" pitchFamily="50" charset="0"/>
                <a:cs typeface="Gotham Book" pitchFamily="50" charset="0"/>
              </a:rPr>
              <a:t>Small differences in R2 score with lasso </a:t>
            </a:r>
            <a:r>
              <a:rPr lang="en-US" altLang="en-US" dirty="0">
                <a:solidFill>
                  <a:srgbClr val="000000"/>
                </a:solidFill>
                <a:latin typeface="Gotham Book" pitchFamily="50" charset="0"/>
                <a:cs typeface="Gotham Book" pitchFamily="50" charset="0"/>
              </a:rPr>
              <a:t>= model is not over-fitted</a:t>
            </a:r>
          </a:p>
          <a:p>
            <a:pPr lvl="0" algn="ctr" eaLnBrk="0" fontAlgn="base" hangingPunct="0">
              <a:lnSpc>
                <a:spcPct val="150000"/>
              </a:lnSpc>
              <a:spcBef>
                <a:spcPct val="0"/>
              </a:spcBef>
              <a:spcAft>
                <a:spcPct val="0"/>
              </a:spcAft>
            </a:pPr>
            <a:endParaRPr lang="en-US" altLang="en-US" dirty="0">
              <a:solidFill>
                <a:srgbClr val="000000"/>
              </a:solidFill>
              <a:latin typeface="Gotham Book" pitchFamily="50" charset="0"/>
              <a:cs typeface="Gotham Book" pitchFamily="50" charset="0"/>
            </a:endParaRPr>
          </a:p>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ok" pitchFamily="50" charset="0"/>
                <a:cs typeface="Gotham Book" pitchFamily="50" charset="0"/>
              </a:rPr>
              <a:t>Covers 88.5% of the dataset</a:t>
            </a:r>
            <a:endParaRPr kumimoji="0" lang="en-US" altLang="en-US" b="0" i="0" u="none" strike="noStrike" cap="none" normalizeH="0" baseline="0" dirty="0">
              <a:ln>
                <a:noFill/>
              </a:ln>
              <a:solidFill>
                <a:schemeClr val="tx1"/>
              </a:solidFill>
              <a:effectLst/>
              <a:latin typeface="Gotham Book" pitchFamily="50" charset="0"/>
              <a:cs typeface="Gotham Book" pitchFamily="50" charset="0"/>
            </a:endParaRPr>
          </a:p>
        </p:txBody>
      </p:sp>
    </p:spTree>
    <p:extLst>
      <p:ext uri="{BB962C8B-B14F-4D97-AF65-F5344CB8AC3E}">
        <p14:creationId xmlns:p14="http://schemas.microsoft.com/office/powerpoint/2010/main" val="3323218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SUMMARY</a:t>
            </a:r>
          </a:p>
        </p:txBody>
      </p:sp>
      <p:graphicFrame>
        <p:nvGraphicFramePr>
          <p:cNvPr id="2" name="Table 1">
            <a:extLst>
              <a:ext uri="{FF2B5EF4-FFF2-40B4-BE49-F238E27FC236}">
                <a16:creationId xmlns:a16="http://schemas.microsoft.com/office/drawing/2014/main" id="{593F3E86-3664-4C5D-85DE-598F21A22387}"/>
              </a:ext>
            </a:extLst>
          </p:cNvPr>
          <p:cNvGraphicFramePr>
            <a:graphicFrameLocks noGrp="1"/>
          </p:cNvGraphicFramePr>
          <p:nvPr>
            <p:extLst>
              <p:ext uri="{D42A27DB-BD31-4B8C-83A1-F6EECF244321}">
                <p14:modId xmlns:p14="http://schemas.microsoft.com/office/powerpoint/2010/main" val="196449990"/>
              </p:ext>
            </p:extLst>
          </p:nvPr>
        </p:nvGraphicFramePr>
        <p:xfrm>
          <a:off x="844549" y="2409823"/>
          <a:ext cx="4658667" cy="1933572"/>
        </p:xfrm>
        <a:graphic>
          <a:graphicData uri="http://schemas.openxmlformats.org/drawingml/2006/table">
            <a:tbl>
              <a:tblPr>
                <a:tableStyleId>{5C22544A-7EE6-4342-B048-85BDC9FD1C3A}</a:tableStyleId>
              </a:tblPr>
              <a:tblGrid>
                <a:gridCol w="2917321">
                  <a:extLst>
                    <a:ext uri="{9D8B030D-6E8A-4147-A177-3AD203B41FA5}">
                      <a16:colId xmlns:a16="http://schemas.microsoft.com/office/drawing/2014/main" val="3280857558"/>
                    </a:ext>
                  </a:extLst>
                </a:gridCol>
                <a:gridCol w="1741346">
                  <a:extLst>
                    <a:ext uri="{9D8B030D-6E8A-4147-A177-3AD203B41FA5}">
                      <a16:colId xmlns:a16="http://schemas.microsoft.com/office/drawing/2014/main" val="66123305"/>
                    </a:ext>
                  </a:extLst>
                </a:gridCol>
              </a:tblGrid>
              <a:tr h="322262">
                <a:tc>
                  <a:txBody>
                    <a:bodyPr/>
                    <a:lstStyle/>
                    <a:p>
                      <a:pPr algn="ctr" fontAlgn="b"/>
                      <a:r>
                        <a:rPr lang="en-SG" sz="1600" u="none" strike="noStrike" dirty="0">
                          <a:solidFill>
                            <a:srgbClr val="54B948"/>
                          </a:solidFill>
                          <a:effectLst/>
                          <a:latin typeface="Gotham Bold" panose="02000803030000020004" pitchFamily="2" charset="0"/>
                          <a:cs typeface="Gotham Book" pitchFamily="50" charset="0"/>
                        </a:rPr>
                        <a:t>Features</a:t>
                      </a:r>
                      <a:endParaRPr lang="en-SG" sz="1600" b="0" i="0" u="none" strike="noStrike" dirty="0">
                        <a:solidFill>
                          <a:srgbClr val="54B948"/>
                        </a:solidFill>
                        <a:effectLst/>
                        <a:latin typeface="Gotham Bold" panose="02000803030000020004" pitchFamily="2"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rgbClr val="231F20"/>
                    </a:solidFill>
                  </a:tcPr>
                </a:tc>
                <a:tc>
                  <a:txBody>
                    <a:bodyPr/>
                    <a:lstStyle/>
                    <a:p>
                      <a:pPr algn="ctr" fontAlgn="b"/>
                      <a:r>
                        <a:rPr lang="en-SG" sz="1600" u="none" strike="noStrike" dirty="0">
                          <a:solidFill>
                            <a:srgbClr val="54B948"/>
                          </a:solidFill>
                          <a:effectLst/>
                          <a:latin typeface="Gotham Bold" panose="02000803030000020004" pitchFamily="2" charset="0"/>
                          <a:cs typeface="Gotham Book" pitchFamily="50" charset="0"/>
                        </a:rPr>
                        <a:t>Coefficient</a:t>
                      </a:r>
                      <a:endParaRPr lang="en-SG" sz="1600" b="0" i="0" u="none" strike="noStrike" dirty="0">
                        <a:solidFill>
                          <a:srgbClr val="54B948"/>
                        </a:solidFill>
                        <a:effectLst/>
                        <a:latin typeface="Gotham Bold" panose="02000803030000020004" pitchFamily="2"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rgbClr val="231F20"/>
                    </a:solidFill>
                  </a:tcPr>
                </a:tc>
                <a:extLst>
                  <a:ext uri="{0D108BD9-81ED-4DB2-BD59-A6C34878D82A}">
                    <a16:rowId xmlns:a16="http://schemas.microsoft.com/office/drawing/2014/main" val="3437469304"/>
                  </a:ext>
                </a:extLst>
              </a:tr>
              <a:tr h="322262">
                <a:tc>
                  <a:txBody>
                    <a:bodyPr/>
                    <a:lstStyle/>
                    <a:p>
                      <a:pPr algn="ctr" fontAlgn="ctr"/>
                      <a:r>
                        <a:rPr lang="en-SG" sz="1400" b="1" u="none" strike="noStrike" dirty="0" err="1">
                          <a:effectLst/>
                          <a:latin typeface="Gotham Book" pitchFamily="50" charset="0"/>
                          <a:cs typeface="Gotham Book" pitchFamily="50" charset="0"/>
                        </a:rPr>
                        <a:t>Neighborhood_GrnHill</a:t>
                      </a:r>
                      <a:endParaRPr lang="en-SG" sz="1400" b="1"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chemeClr val="bg1"/>
                    </a:solidFill>
                  </a:tcPr>
                </a:tc>
                <a:tc>
                  <a:txBody>
                    <a:bodyPr/>
                    <a:lstStyle/>
                    <a:p>
                      <a:pPr algn="ctr" fontAlgn="b"/>
                      <a:r>
                        <a:rPr lang="en-SG" sz="1400" b="1" u="none" strike="noStrike" dirty="0">
                          <a:effectLst/>
                          <a:latin typeface="Gotham Book" pitchFamily="50" charset="0"/>
                          <a:cs typeface="Gotham Book" pitchFamily="50" charset="0"/>
                        </a:rPr>
                        <a:t>16899.599814</a:t>
                      </a:r>
                      <a:endParaRPr lang="en-SG" sz="1400" b="1"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chemeClr val="bg1"/>
                    </a:solidFill>
                  </a:tcPr>
                </a:tc>
                <a:extLst>
                  <a:ext uri="{0D108BD9-81ED-4DB2-BD59-A6C34878D82A}">
                    <a16:rowId xmlns:a16="http://schemas.microsoft.com/office/drawing/2014/main" val="1764514386"/>
                  </a:ext>
                </a:extLst>
              </a:tr>
              <a:tr h="322262">
                <a:tc>
                  <a:txBody>
                    <a:bodyPr/>
                    <a:lstStyle/>
                    <a:p>
                      <a:pPr algn="ctr" fontAlgn="ctr"/>
                      <a:r>
                        <a:rPr lang="en-SG" sz="1400" u="none" strike="noStrike" dirty="0" err="1">
                          <a:effectLst/>
                          <a:latin typeface="Gotham Book" pitchFamily="50" charset="0"/>
                          <a:cs typeface="Gotham Book" pitchFamily="50" charset="0"/>
                        </a:rPr>
                        <a:t>Neighborhood_StoneBr</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chemeClr val="bg1"/>
                    </a:solidFill>
                  </a:tcPr>
                </a:tc>
                <a:tc>
                  <a:txBody>
                    <a:bodyPr/>
                    <a:lstStyle/>
                    <a:p>
                      <a:pPr algn="ctr" fontAlgn="b"/>
                      <a:r>
                        <a:rPr lang="en-SG" sz="1400" u="none" strike="noStrike" dirty="0">
                          <a:effectLst/>
                          <a:latin typeface="Gotham Book" pitchFamily="50" charset="0"/>
                          <a:cs typeface="Gotham Book" pitchFamily="50" charset="0"/>
                        </a:rPr>
                        <a:t>57611.905242</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chemeClr val="bg1"/>
                    </a:solidFill>
                  </a:tcPr>
                </a:tc>
                <a:extLst>
                  <a:ext uri="{0D108BD9-81ED-4DB2-BD59-A6C34878D82A}">
                    <a16:rowId xmlns:a16="http://schemas.microsoft.com/office/drawing/2014/main" val="3720957728"/>
                  </a:ext>
                </a:extLst>
              </a:tr>
              <a:tr h="322262">
                <a:tc>
                  <a:txBody>
                    <a:bodyPr/>
                    <a:lstStyle/>
                    <a:p>
                      <a:pPr algn="ctr" fontAlgn="ctr"/>
                      <a:r>
                        <a:rPr lang="en-SG" sz="1400" u="none" strike="noStrike" dirty="0">
                          <a:effectLst/>
                          <a:latin typeface="Gotham Book" pitchFamily="50" charset="0"/>
                          <a:cs typeface="Gotham Book" pitchFamily="50" charset="0"/>
                        </a:rPr>
                        <a:t>Exterior 1st_CemntBd</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chemeClr val="bg1"/>
                    </a:solidFill>
                  </a:tcPr>
                </a:tc>
                <a:tc>
                  <a:txBody>
                    <a:bodyPr/>
                    <a:lstStyle/>
                    <a:p>
                      <a:pPr algn="ctr" fontAlgn="b"/>
                      <a:r>
                        <a:rPr lang="en-SG" sz="1400" u="none" strike="noStrike" dirty="0">
                          <a:effectLst/>
                          <a:latin typeface="Gotham Book" pitchFamily="50" charset="0"/>
                          <a:cs typeface="Gotham Book" pitchFamily="50" charset="0"/>
                        </a:rPr>
                        <a:t>54873.019475</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chemeClr val="bg1"/>
                    </a:solidFill>
                  </a:tcPr>
                </a:tc>
                <a:extLst>
                  <a:ext uri="{0D108BD9-81ED-4DB2-BD59-A6C34878D82A}">
                    <a16:rowId xmlns:a16="http://schemas.microsoft.com/office/drawing/2014/main" val="3937638659"/>
                  </a:ext>
                </a:extLst>
              </a:tr>
              <a:tr h="322262">
                <a:tc>
                  <a:txBody>
                    <a:bodyPr/>
                    <a:lstStyle/>
                    <a:p>
                      <a:pPr algn="ctr" fontAlgn="ctr"/>
                      <a:r>
                        <a:rPr lang="en-SG" sz="1400" u="none" strike="noStrike" dirty="0" err="1">
                          <a:effectLst/>
                          <a:latin typeface="Gotham Book" pitchFamily="50" charset="0"/>
                          <a:cs typeface="Gotham Book" pitchFamily="50" charset="0"/>
                        </a:rPr>
                        <a:t>Neighborhood_NridgHt</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chemeClr val="bg1"/>
                    </a:solidFill>
                  </a:tcPr>
                </a:tc>
                <a:tc>
                  <a:txBody>
                    <a:bodyPr/>
                    <a:lstStyle/>
                    <a:p>
                      <a:pPr algn="ctr" fontAlgn="b"/>
                      <a:r>
                        <a:rPr lang="en-SG" sz="1400" u="none" strike="noStrike" dirty="0">
                          <a:effectLst/>
                          <a:latin typeface="Gotham Book" pitchFamily="50" charset="0"/>
                          <a:cs typeface="Gotham Book" pitchFamily="50" charset="0"/>
                        </a:rPr>
                        <a:t>32298.972379</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chemeClr val="bg1"/>
                    </a:solidFill>
                  </a:tcPr>
                </a:tc>
                <a:extLst>
                  <a:ext uri="{0D108BD9-81ED-4DB2-BD59-A6C34878D82A}">
                    <a16:rowId xmlns:a16="http://schemas.microsoft.com/office/drawing/2014/main" val="1277880892"/>
                  </a:ext>
                </a:extLst>
              </a:tr>
              <a:tr h="322262">
                <a:tc>
                  <a:txBody>
                    <a:bodyPr/>
                    <a:lstStyle/>
                    <a:p>
                      <a:pPr algn="ctr" fontAlgn="ctr"/>
                      <a:r>
                        <a:rPr lang="en-SG" sz="1400" u="none" strike="noStrike">
                          <a:effectLst/>
                          <a:latin typeface="Gotham Book" pitchFamily="50" charset="0"/>
                          <a:cs typeface="Gotham Book" pitchFamily="50" charset="0"/>
                        </a:rPr>
                        <a:t>Neighborhood_NoRidge</a:t>
                      </a:r>
                      <a:endParaRPr lang="en-SG" sz="1400" b="0" i="0" u="none" strike="noStrike">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chemeClr val="bg1"/>
                    </a:solidFill>
                  </a:tcPr>
                </a:tc>
                <a:tc>
                  <a:txBody>
                    <a:bodyPr/>
                    <a:lstStyle/>
                    <a:p>
                      <a:pPr algn="ctr" fontAlgn="b"/>
                      <a:r>
                        <a:rPr lang="en-SG" sz="1400" u="none" strike="noStrike" dirty="0">
                          <a:effectLst/>
                          <a:latin typeface="Gotham Book" pitchFamily="50" charset="0"/>
                          <a:cs typeface="Gotham Book" pitchFamily="50" charset="0"/>
                        </a:rPr>
                        <a:t>25516.544566</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chemeClr val="bg1"/>
                    </a:solidFill>
                  </a:tcPr>
                </a:tc>
                <a:extLst>
                  <a:ext uri="{0D108BD9-81ED-4DB2-BD59-A6C34878D82A}">
                    <a16:rowId xmlns:a16="http://schemas.microsoft.com/office/drawing/2014/main" val="249373474"/>
                  </a:ext>
                </a:extLst>
              </a:tr>
            </a:tbl>
          </a:graphicData>
        </a:graphic>
      </p:graphicFrame>
      <p:graphicFrame>
        <p:nvGraphicFramePr>
          <p:cNvPr id="3" name="Table 2">
            <a:extLst>
              <a:ext uri="{FF2B5EF4-FFF2-40B4-BE49-F238E27FC236}">
                <a16:creationId xmlns:a16="http://schemas.microsoft.com/office/drawing/2014/main" id="{EA1CC3A0-396C-4F36-ABA0-5B3D8BF890FB}"/>
              </a:ext>
            </a:extLst>
          </p:cNvPr>
          <p:cNvGraphicFramePr>
            <a:graphicFrameLocks noGrp="1"/>
          </p:cNvGraphicFramePr>
          <p:nvPr>
            <p:extLst>
              <p:ext uri="{D42A27DB-BD31-4B8C-83A1-F6EECF244321}">
                <p14:modId xmlns:p14="http://schemas.microsoft.com/office/powerpoint/2010/main" val="272782319"/>
              </p:ext>
            </p:extLst>
          </p:nvPr>
        </p:nvGraphicFramePr>
        <p:xfrm>
          <a:off x="6229349" y="2409824"/>
          <a:ext cx="4658665" cy="1933572"/>
        </p:xfrm>
        <a:graphic>
          <a:graphicData uri="http://schemas.openxmlformats.org/drawingml/2006/table">
            <a:tbl>
              <a:tblPr>
                <a:tableStyleId>{5C22544A-7EE6-4342-B048-85BDC9FD1C3A}</a:tableStyleId>
              </a:tblPr>
              <a:tblGrid>
                <a:gridCol w="2917319">
                  <a:extLst>
                    <a:ext uri="{9D8B030D-6E8A-4147-A177-3AD203B41FA5}">
                      <a16:colId xmlns:a16="http://schemas.microsoft.com/office/drawing/2014/main" val="928438583"/>
                    </a:ext>
                  </a:extLst>
                </a:gridCol>
                <a:gridCol w="1741346">
                  <a:extLst>
                    <a:ext uri="{9D8B030D-6E8A-4147-A177-3AD203B41FA5}">
                      <a16:colId xmlns:a16="http://schemas.microsoft.com/office/drawing/2014/main" val="289643823"/>
                    </a:ext>
                  </a:extLst>
                </a:gridCol>
              </a:tblGrid>
              <a:tr h="322262">
                <a:tc>
                  <a:txBody>
                    <a:bodyPr/>
                    <a:lstStyle/>
                    <a:p>
                      <a:pPr algn="ctr" fontAlgn="b"/>
                      <a:r>
                        <a:rPr lang="en-SG" sz="1600" u="none" strike="noStrike" dirty="0">
                          <a:solidFill>
                            <a:srgbClr val="54B948"/>
                          </a:solidFill>
                          <a:effectLst/>
                          <a:latin typeface="Gotham Bold" panose="02000803030000020004" pitchFamily="2" charset="0"/>
                          <a:cs typeface="Gotham Book" pitchFamily="50" charset="0"/>
                        </a:rPr>
                        <a:t>Features</a:t>
                      </a:r>
                      <a:endParaRPr lang="en-SG" sz="1600" b="0" i="0" u="none" strike="noStrike" dirty="0">
                        <a:solidFill>
                          <a:srgbClr val="54B948"/>
                        </a:solidFill>
                        <a:effectLst/>
                        <a:latin typeface="Gotham Bold" panose="02000803030000020004" pitchFamily="2"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lnTlToBr w="12700" cmpd="sng">
                      <a:noFill/>
                      <a:prstDash val="solid"/>
                    </a:lnTlToBr>
                    <a:lnBlToTr w="12700" cmpd="sng">
                      <a:noFill/>
                      <a:prstDash val="solid"/>
                    </a:lnBlToTr>
                    <a:solidFill>
                      <a:srgbClr val="231F20"/>
                    </a:solidFill>
                  </a:tcPr>
                </a:tc>
                <a:tc>
                  <a:txBody>
                    <a:bodyPr/>
                    <a:lstStyle/>
                    <a:p>
                      <a:pPr algn="ctr" fontAlgn="b"/>
                      <a:r>
                        <a:rPr lang="en-SG" sz="1600" u="none" strike="noStrike" dirty="0">
                          <a:solidFill>
                            <a:srgbClr val="54B948"/>
                          </a:solidFill>
                          <a:effectLst/>
                          <a:latin typeface="Gotham Bold" panose="02000803030000020004" pitchFamily="2" charset="0"/>
                          <a:cs typeface="Gotham Book" pitchFamily="50" charset="0"/>
                        </a:rPr>
                        <a:t>Coefficient</a:t>
                      </a:r>
                      <a:endParaRPr lang="en-SG" sz="1600" b="0" i="0" u="none" strike="noStrike" dirty="0">
                        <a:solidFill>
                          <a:srgbClr val="54B948"/>
                        </a:solidFill>
                        <a:effectLst/>
                        <a:latin typeface="Gotham Bold" panose="02000803030000020004" pitchFamily="2"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lnTlToBr w="12700" cmpd="sng">
                      <a:noFill/>
                      <a:prstDash val="solid"/>
                    </a:lnTlToBr>
                    <a:lnBlToTr w="12700" cmpd="sng">
                      <a:noFill/>
                      <a:prstDash val="solid"/>
                    </a:lnBlToTr>
                    <a:solidFill>
                      <a:srgbClr val="231F20"/>
                    </a:solidFill>
                  </a:tcPr>
                </a:tc>
                <a:extLst>
                  <a:ext uri="{0D108BD9-81ED-4DB2-BD59-A6C34878D82A}">
                    <a16:rowId xmlns:a16="http://schemas.microsoft.com/office/drawing/2014/main" val="893742516"/>
                  </a:ext>
                </a:extLst>
              </a:tr>
              <a:tr h="322262">
                <a:tc>
                  <a:txBody>
                    <a:bodyPr/>
                    <a:lstStyle/>
                    <a:p>
                      <a:pPr algn="ctr" fontAlgn="ctr"/>
                      <a:r>
                        <a:rPr lang="en-SG" sz="1400" u="none" strike="noStrike" dirty="0">
                          <a:effectLst/>
                          <a:latin typeface="Gotham Book" pitchFamily="50" charset="0"/>
                          <a:cs typeface="Gotham Book" pitchFamily="50" charset="0"/>
                        </a:rPr>
                        <a:t>MS SubClass_90      </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400" u="none" strike="noStrike" dirty="0">
                          <a:effectLst/>
                          <a:latin typeface="Gotham Book" pitchFamily="50" charset="0"/>
                          <a:cs typeface="Gotham Book" pitchFamily="50" charset="0"/>
                        </a:rPr>
                        <a:t>-21019.93873</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32968188"/>
                  </a:ext>
                </a:extLst>
              </a:tr>
              <a:tr h="322262">
                <a:tc>
                  <a:txBody>
                    <a:bodyPr/>
                    <a:lstStyle/>
                    <a:p>
                      <a:pPr algn="ctr" fontAlgn="ctr"/>
                      <a:r>
                        <a:rPr lang="en-SG" sz="1400" u="none" strike="noStrike" dirty="0">
                          <a:effectLst/>
                          <a:latin typeface="Gotham Book" pitchFamily="50" charset="0"/>
                          <a:cs typeface="Gotham Book" pitchFamily="50" charset="0"/>
                        </a:rPr>
                        <a:t>Exterior 2nd_AsbShng</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400" u="none" strike="noStrike" dirty="0">
                          <a:effectLst/>
                          <a:latin typeface="Gotham Book" pitchFamily="50" charset="0"/>
                          <a:cs typeface="Gotham Book" pitchFamily="50" charset="0"/>
                        </a:rPr>
                        <a:t>-23354.882</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7651426"/>
                  </a:ext>
                </a:extLst>
              </a:tr>
              <a:tr h="322262">
                <a:tc>
                  <a:txBody>
                    <a:bodyPr/>
                    <a:lstStyle/>
                    <a:p>
                      <a:pPr algn="ctr" fontAlgn="ctr"/>
                      <a:r>
                        <a:rPr lang="en-SG" sz="1400" u="none" strike="noStrike" dirty="0">
                          <a:effectLst/>
                          <a:latin typeface="Gotham Book" pitchFamily="50" charset="0"/>
                          <a:cs typeface="Gotham Book" pitchFamily="50" charset="0"/>
                        </a:rPr>
                        <a:t>MS SubClass_160     </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400" u="none" strike="noStrike" dirty="0">
                          <a:effectLst/>
                          <a:latin typeface="Gotham Book" pitchFamily="50" charset="0"/>
                          <a:cs typeface="Gotham Book" pitchFamily="50" charset="0"/>
                        </a:rPr>
                        <a:t>-25164.03323</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791826"/>
                  </a:ext>
                </a:extLst>
              </a:tr>
              <a:tr h="322262">
                <a:tc>
                  <a:txBody>
                    <a:bodyPr/>
                    <a:lstStyle/>
                    <a:p>
                      <a:pPr algn="ctr" fontAlgn="ctr"/>
                      <a:r>
                        <a:rPr lang="en-SG" sz="1400" u="none" strike="noStrike">
                          <a:effectLst/>
                          <a:latin typeface="Gotham Book" pitchFamily="50" charset="0"/>
                          <a:cs typeface="Gotham Book" pitchFamily="50" charset="0"/>
                        </a:rPr>
                        <a:t>MS SubClass_120     </a:t>
                      </a:r>
                      <a:endParaRPr lang="en-SG" sz="1400" b="0" i="0" u="none" strike="noStrike">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400" u="none" strike="noStrike" dirty="0">
                          <a:effectLst/>
                          <a:latin typeface="Gotham Book" pitchFamily="50" charset="0"/>
                          <a:cs typeface="Gotham Book" pitchFamily="50" charset="0"/>
                        </a:rPr>
                        <a:t>-28192.61868</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68671395"/>
                  </a:ext>
                </a:extLst>
              </a:tr>
              <a:tr h="322262">
                <a:tc>
                  <a:txBody>
                    <a:bodyPr/>
                    <a:lstStyle/>
                    <a:p>
                      <a:pPr algn="ctr" fontAlgn="ctr"/>
                      <a:r>
                        <a:rPr lang="en-SG" sz="1400" b="1" u="none" strike="noStrike">
                          <a:effectLst/>
                          <a:latin typeface="Gotham Book" pitchFamily="50" charset="0"/>
                          <a:cs typeface="Gotham Book" pitchFamily="50" charset="0"/>
                        </a:rPr>
                        <a:t>Exterior 2nd_CmentBd</a:t>
                      </a:r>
                      <a:endParaRPr lang="en-SG" sz="1400" b="1" i="0" u="none" strike="noStrike">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400" b="1" u="none" strike="noStrike" dirty="0">
                          <a:effectLst/>
                          <a:latin typeface="Gotham Book" pitchFamily="50" charset="0"/>
                          <a:cs typeface="Gotham Book" pitchFamily="50" charset="0"/>
                        </a:rPr>
                        <a:t>-44892.38964</a:t>
                      </a:r>
                      <a:endParaRPr lang="en-SG" sz="1400" b="1"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804326"/>
                  </a:ext>
                </a:extLst>
              </a:tr>
            </a:tbl>
          </a:graphicData>
        </a:graphic>
      </p:graphicFrame>
      <p:sp>
        <p:nvSpPr>
          <p:cNvPr id="11" name="Rectangle 1">
            <a:extLst>
              <a:ext uri="{FF2B5EF4-FFF2-40B4-BE49-F238E27FC236}">
                <a16:creationId xmlns:a16="http://schemas.microsoft.com/office/drawing/2014/main" id="{8D51A446-5297-4800-8B3F-07ACF20D1AA7}"/>
              </a:ext>
            </a:extLst>
          </p:cNvPr>
          <p:cNvSpPr>
            <a:spLocks noChangeArrowheads="1"/>
          </p:cNvSpPr>
          <p:nvPr/>
        </p:nvSpPr>
        <p:spPr bwMode="auto">
          <a:xfrm>
            <a:off x="1263649" y="1894718"/>
            <a:ext cx="3308351" cy="418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600" b="0" i="0" u="none" strike="noStrike" cap="none" normalizeH="0" baseline="0" dirty="0">
                <a:ln>
                  <a:noFill/>
                </a:ln>
                <a:solidFill>
                  <a:srgbClr val="000000"/>
                </a:solidFill>
                <a:effectLst/>
                <a:latin typeface="Gotham Bold" panose="02000803030000020004" pitchFamily="2" charset="0"/>
                <a:cs typeface="Gotham Book" pitchFamily="50" charset="0"/>
              </a:rPr>
              <a:t>Top 5 positive coefficient</a:t>
            </a:r>
            <a:endParaRPr kumimoji="0" lang="en-US" altLang="en-US" sz="16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12" name="Rectangle 1">
            <a:extLst>
              <a:ext uri="{FF2B5EF4-FFF2-40B4-BE49-F238E27FC236}">
                <a16:creationId xmlns:a16="http://schemas.microsoft.com/office/drawing/2014/main" id="{A4A510FF-284F-46FA-997E-A19180081E31}"/>
              </a:ext>
            </a:extLst>
          </p:cNvPr>
          <p:cNvSpPr>
            <a:spLocks noChangeArrowheads="1"/>
          </p:cNvSpPr>
          <p:nvPr/>
        </p:nvSpPr>
        <p:spPr bwMode="auto">
          <a:xfrm>
            <a:off x="6965949" y="1863192"/>
            <a:ext cx="3308351" cy="418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600" b="0" i="0" u="none" strike="noStrike" cap="none" normalizeH="0" baseline="0" dirty="0">
                <a:ln>
                  <a:noFill/>
                </a:ln>
                <a:solidFill>
                  <a:srgbClr val="000000"/>
                </a:solidFill>
                <a:effectLst/>
                <a:latin typeface="Gotham Bold" panose="02000803030000020004" pitchFamily="2" charset="0"/>
                <a:cs typeface="Gotham Book" pitchFamily="50" charset="0"/>
              </a:rPr>
              <a:t>Top 5 negative coefficient</a:t>
            </a:r>
            <a:endParaRPr kumimoji="0" lang="en-US" altLang="en-US" sz="16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13" name="Rectangle 1">
            <a:extLst>
              <a:ext uri="{FF2B5EF4-FFF2-40B4-BE49-F238E27FC236}">
                <a16:creationId xmlns:a16="http://schemas.microsoft.com/office/drawing/2014/main" id="{E06622BE-07AB-4E03-BBFB-DE82FC9C4D26}"/>
              </a:ext>
            </a:extLst>
          </p:cNvPr>
          <p:cNvSpPr>
            <a:spLocks noChangeArrowheads="1"/>
          </p:cNvSpPr>
          <p:nvPr/>
        </p:nvSpPr>
        <p:spPr bwMode="auto">
          <a:xfrm>
            <a:off x="927099" y="4676504"/>
            <a:ext cx="10890251" cy="167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B</a:t>
            </a: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eing in the neighborhood </a:t>
            </a:r>
            <a:r>
              <a:rPr kumimoji="0" lang="en-US" altLang="en-US" sz="1400" b="0" i="0" u="none" strike="noStrike" cap="none" normalizeH="0" baseline="0" dirty="0" err="1">
                <a:ln>
                  <a:noFill/>
                </a:ln>
                <a:solidFill>
                  <a:srgbClr val="000000"/>
                </a:solidFill>
                <a:effectLst/>
                <a:latin typeface="Gotham Book" pitchFamily="50" charset="0"/>
                <a:cs typeface="Gotham Book" pitchFamily="50" charset="0"/>
              </a:rPr>
              <a:t>GrnHill</a:t>
            </a: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 will increase the Sale Price by USD 16,899</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latin typeface="Gotham Book" pitchFamily="50" charset="0"/>
                <a:cs typeface="Gotham Book" pitchFamily="50" charset="0"/>
              </a:rPr>
              <a:t>H</a:t>
            </a:r>
            <a:r>
              <a:rPr kumimoji="0" lang="en-US" altLang="en-US" sz="1400" b="0" i="0" u="none" strike="noStrike" cap="none" normalizeH="0" baseline="0" dirty="0">
                <a:ln>
                  <a:noFill/>
                </a:ln>
                <a:solidFill>
                  <a:schemeClr val="tx1"/>
                </a:solidFill>
                <a:effectLst/>
                <a:latin typeface="Gotham Book" pitchFamily="50" charset="0"/>
                <a:cs typeface="Gotham Book" pitchFamily="50" charset="0"/>
              </a:rPr>
              <a:t>aving house exterior covered with cement board (Exterior 2nd_CmentBd) will decrease the prices by USD 44,892</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latin typeface="Gotham Book" pitchFamily="50" charset="0"/>
                <a:cs typeface="Gotham Book" pitchFamily="50" charset="0"/>
              </a:rPr>
              <a:t>Total Square Feet &amp; Age of House will not affect house sale price as much</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err="1">
                <a:ln>
                  <a:noFill/>
                </a:ln>
                <a:solidFill>
                  <a:schemeClr val="tx1"/>
                </a:solidFill>
                <a:effectLst/>
                <a:latin typeface="Gotham Book" pitchFamily="50" charset="0"/>
                <a:cs typeface="Gotham Book" pitchFamily="50" charset="0"/>
              </a:rPr>
              <a:t>GrnHill</a:t>
            </a:r>
            <a:r>
              <a:rPr kumimoji="0" lang="en-US" altLang="en-US" sz="1400" b="0" i="0" u="none" strike="noStrike" cap="none" normalizeH="0" baseline="0" dirty="0">
                <a:ln>
                  <a:noFill/>
                </a:ln>
                <a:solidFill>
                  <a:schemeClr val="tx1"/>
                </a:solidFill>
                <a:effectLst/>
                <a:latin typeface="Gotham Book" pitchFamily="50" charset="0"/>
                <a:cs typeface="Gotham Book" pitchFamily="50" charset="0"/>
              </a:rPr>
              <a:t>, </a:t>
            </a:r>
            <a:r>
              <a:rPr kumimoji="0" lang="en-US" altLang="en-US" sz="1400" b="0" i="0" u="none" strike="noStrike" cap="none" normalizeH="0" baseline="0" dirty="0" err="1">
                <a:ln>
                  <a:noFill/>
                </a:ln>
                <a:solidFill>
                  <a:schemeClr val="tx1"/>
                </a:solidFill>
                <a:effectLst/>
                <a:latin typeface="Gotham Book" pitchFamily="50" charset="0"/>
                <a:cs typeface="Gotham Book" pitchFamily="50" charset="0"/>
              </a:rPr>
              <a:t>StoneBR</a:t>
            </a:r>
            <a:r>
              <a:rPr kumimoji="0" lang="en-US" altLang="en-US" sz="1400" b="0" i="0" u="none" strike="noStrike" cap="none" normalizeH="0" baseline="0" dirty="0">
                <a:ln>
                  <a:noFill/>
                </a:ln>
                <a:solidFill>
                  <a:schemeClr val="tx1"/>
                </a:solidFill>
                <a:effectLst/>
                <a:latin typeface="Gotham Book" pitchFamily="50" charset="0"/>
                <a:cs typeface="Gotham Book" pitchFamily="50" charset="0"/>
              </a:rPr>
              <a:t>, </a:t>
            </a:r>
            <a:r>
              <a:rPr kumimoji="0" lang="en-US" altLang="en-US" sz="1400" b="0" i="0" u="none" strike="noStrike" cap="none" normalizeH="0" baseline="0" dirty="0" err="1">
                <a:ln>
                  <a:noFill/>
                </a:ln>
                <a:solidFill>
                  <a:schemeClr val="tx1"/>
                </a:solidFill>
                <a:effectLst/>
                <a:latin typeface="Gotham Book" pitchFamily="50" charset="0"/>
                <a:cs typeface="Gotham Book" pitchFamily="50" charset="0"/>
              </a:rPr>
              <a:t>NridgeHt</a:t>
            </a:r>
            <a:r>
              <a:rPr kumimoji="0" lang="en-US" altLang="en-US" sz="1400" b="0" i="0" u="none" strike="noStrike" cap="none" normalizeH="0" baseline="0" dirty="0">
                <a:ln>
                  <a:noFill/>
                </a:ln>
                <a:solidFill>
                  <a:schemeClr val="tx1"/>
                </a:solidFill>
                <a:effectLst/>
                <a:latin typeface="Gotham Book" pitchFamily="50" charset="0"/>
                <a:cs typeface="Gotham Book" pitchFamily="50" charset="0"/>
              </a:rPr>
              <a:t>, </a:t>
            </a:r>
            <a:r>
              <a:rPr kumimoji="0" lang="en-US" altLang="en-US" sz="1400" b="0" i="0" u="none" strike="noStrike" cap="none" normalizeH="0" baseline="0" dirty="0" err="1">
                <a:ln>
                  <a:noFill/>
                </a:ln>
                <a:solidFill>
                  <a:schemeClr val="tx1"/>
                </a:solidFill>
                <a:effectLst/>
                <a:latin typeface="Gotham Book" pitchFamily="50" charset="0"/>
                <a:cs typeface="Gotham Book" pitchFamily="50" charset="0"/>
              </a:rPr>
              <a:t>NoRidge</a:t>
            </a:r>
            <a:r>
              <a:rPr kumimoji="0" lang="en-US" altLang="en-US" sz="1400" b="0" i="0" u="none" strike="noStrike" cap="none" normalizeH="0" baseline="0" dirty="0">
                <a:ln>
                  <a:noFill/>
                </a:ln>
                <a:solidFill>
                  <a:schemeClr val="tx1"/>
                </a:solidFill>
                <a:effectLst/>
                <a:latin typeface="Gotham Book" pitchFamily="50" charset="0"/>
                <a:cs typeface="Gotham Book" pitchFamily="50" charset="0"/>
              </a:rPr>
              <a:t> neighborhood houses affect sale prices the most among others in Ames</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Gotham Book" pitchFamily="50" charset="0"/>
                <a:cs typeface="Gotham Book" pitchFamily="50" charset="0"/>
              </a:rPr>
              <a:t>Planned Unit Development (PUD) houses will decrease the sale price</a:t>
            </a:r>
          </a:p>
        </p:txBody>
      </p:sp>
    </p:spTree>
    <p:extLst>
      <p:ext uri="{BB962C8B-B14F-4D97-AF65-F5344CB8AC3E}">
        <p14:creationId xmlns:p14="http://schemas.microsoft.com/office/powerpoint/2010/main" val="233331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C0A698-25D4-41B8-BCE4-8C7EFABF031B}"/>
              </a:ext>
            </a:extLst>
          </p:cNvPr>
          <p:cNvSpPr txBox="1"/>
          <p:nvPr/>
        </p:nvSpPr>
        <p:spPr>
          <a:xfrm>
            <a:off x="4079400" y="3044279"/>
            <a:ext cx="3751348" cy="769441"/>
          </a:xfrm>
          <a:prstGeom prst="rect">
            <a:avLst/>
          </a:prstGeom>
          <a:noFill/>
        </p:spPr>
        <p:txBody>
          <a:bodyPr wrap="none" rtlCol="0">
            <a:spAutoFit/>
          </a:bodyPr>
          <a:lstStyle/>
          <a:p>
            <a:r>
              <a:rPr lang="en-US" sz="4400" dirty="0">
                <a:solidFill>
                  <a:srgbClr val="54B948"/>
                </a:solidFill>
                <a:latin typeface="Gotham Black" panose="02000603040000020004" pitchFamily="2" charset="0"/>
              </a:rPr>
              <a:t>THANK YOU</a:t>
            </a:r>
          </a:p>
        </p:txBody>
      </p:sp>
      <p:pic>
        <p:nvPicPr>
          <p:cNvPr id="1026" name="Picture 2" descr="Image result for city of ames">
            <a:extLst>
              <a:ext uri="{FF2B5EF4-FFF2-40B4-BE49-F238E27FC236}">
                <a16:creationId xmlns:a16="http://schemas.microsoft.com/office/drawing/2014/main" id="{1FB602C7-CC7A-44F7-8E3C-40BE16854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6537" y="4431417"/>
            <a:ext cx="2137705" cy="213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060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339393" y="3028890"/>
            <a:ext cx="2294415" cy="400110"/>
          </a:xfrm>
          <a:prstGeom prst="rect">
            <a:avLst/>
          </a:prstGeom>
        </p:spPr>
        <p:txBody>
          <a:bodyPr wrap="square">
            <a:spAutoFit/>
          </a:bodyPr>
          <a:lstStyle/>
          <a:p>
            <a:r>
              <a:rPr lang="en-US" sz="2000" dirty="0">
                <a:solidFill>
                  <a:srgbClr val="54B948"/>
                </a:solidFill>
                <a:latin typeface="Gotham Black" panose="02000603040000020004" pitchFamily="2" charset="0"/>
              </a:rPr>
              <a:t>INTRODUCTION</a:t>
            </a:r>
          </a:p>
        </p:txBody>
      </p:sp>
      <p:sp>
        <p:nvSpPr>
          <p:cNvPr id="8" name="Rectangle 7">
            <a:extLst>
              <a:ext uri="{FF2B5EF4-FFF2-40B4-BE49-F238E27FC236}">
                <a16:creationId xmlns:a16="http://schemas.microsoft.com/office/drawing/2014/main" id="{24F6A1EF-4CC5-4FE0-A6D6-85E111D6C44D}"/>
              </a:ext>
            </a:extLst>
          </p:cNvPr>
          <p:cNvSpPr/>
          <p:nvPr/>
        </p:nvSpPr>
        <p:spPr>
          <a:xfrm>
            <a:off x="3777275" y="558606"/>
            <a:ext cx="7436747" cy="2121350"/>
          </a:xfrm>
          <a:prstGeom prst="rect">
            <a:avLst/>
          </a:prstGeom>
        </p:spPr>
        <p:txBody>
          <a:bodyPr wrap="square">
            <a:spAutoFit/>
          </a:bodyPr>
          <a:lstStyle/>
          <a:p>
            <a:pPr algn="just">
              <a:lnSpc>
                <a:spcPct val="150000"/>
              </a:lnSpc>
            </a:pPr>
            <a:r>
              <a:rPr lang="en-US" b="0" i="0" dirty="0">
                <a:solidFill>
                  <a:srgbClr val="231F20"/>
                </a:solidFill>
                <a:effectLst/>
                <a:latin typeface="Gotham Book" pitchFamily="50" charset="0"/>
                <a:cs typeface="Gotham Book" pitchFamily="50" charset="0"/>
              </a:rPr>
              <a:t>Ames is a city in Story County, Iowa, United States approximately 30 miles north of Des Moines in central Iowa. It is best known as the home of Iowa State University, with leading Agriculture, Design, Engineering, and Veterinary Medicine colleges.</a:t>
            </a:r>
            <a:endParaRPr lang="en-SG" dirty="0">
              <a:solidFill>
                <a:srgbClr val="231F20"/>
              </a:solidFill>
              <a:latin typeface="Gotham Book" pitchFamily="50" charset="0"/>
              <a:cs typeface="Gotham Book" pitchFamily="50" charset="0"/>
            </a:endParaRPr>
          </a:p>
        </p:txBody>
      </p:sp>
      <p:sp>
        <p:nvSpPr>
          <p:cNvPr id="10" name="Rectangle 9">
            <a:extLst>
              <a:ext uri="{FF2B5EF4-FFF2-40B4-BE49-F238E27FC236}">
                <a16:creationId xmlns:a16="http://schemas.microsoft.com/office/drawing/2014/main" id="{8969DDD1-BFA7-48A8-81B5-797733C611A4}"/>
              </a:ext>
            </a:extLst>
          </p:cNvPr>
          <p:cNvSpPr/>
          <p:nvPr/>
        </p:nvSpPr>
        <p:spPr>
          <a:xfrm>
            <a:off x="3777275" y="3228945"/>
            <a:ext cx="7436747" cy="1294650"/>
          </a:xfrm>
          <a:prstGeom prst="rect">
            <a:avLst/>
          </a:prstGeom>
        </p:spPr>
        <p:txBody>
          <a:bodyPr wrap="square">
            <a:spAutoFit/>
          </a:bodyPr>
          <a:lstStyle/>
          <a:p>
            <a:pPr algn="just">
              <a:lnSpc>
                <a:spcPct val="150000"/>
              </a:lnSpc>
            </a:pPr>
            <a:r>
              <a:rPr lang="en-US" b="0" i="0" dirty="0">
                <a:solidFill>
                  <a:srgbClr val="231F20"/>
                </a:solidFill>
                <a:effectLst/>
                <a:latin typeface="Gotham Book" pitchFamily="50" charset="0"/>
                <a:cs typeface="Gotham Book" pitchFamily="50" charset="0"/>
              </a:rPr>
              <a:t>In this project, datasets obtains from the Ames Assessor’s Office (through Kaggle) are used to </a:t>
            </a:r>
            <a:r>
              <a:rPr lang="en-US" dirty="0">
                <a:solidFill>
                  <a:srgbClr val="231F20"/>
                </a:solidFill>
                <a:latin typeface="Gotham Book" pitchFamily="50" charset="0"/>
                <a:cs typeface="Gotham Book" pitchFamily="50" charset="0"/>
              </a:rPr>
              <a:t>create a regression model that predicts the price of houses in Ames, IA.</a:t>
            </a:r>
            <a:endParaRPr lang="en-SG" dirty="0">
              <a:solidFill>
                <a:srgbClr val="231F20"/>
              </a:solidFill>
              <a:latin typeface="Gotham Book" pitchFamily="50" charset="0"/>
              <a:cs typeface="Gotham Book" pitchFamily="50" charset="0"/>
            </a:endParaRPr>
          </a:p>
        </p:txBody>
      </p:sp>
      <p:pic>
        <p:nvPicPr>
          <p:cNvPr id="14" name="Picture 13">
            <a:extLst>
              <a:ext uri="{FF2B5EF4-FFF2-40B4-BE49-F238E27FC236}">
                <a16:creationId xmlns:a16="http://schemas.microsoft.com/office/drawing/2014/main" id="{4BC1351C-9145-4EC1-A700-054020C6B3FA}"/>
              </a:ext>
            </a:extLst>
          </p:cNvPr>
          <p:cNvPicPr>
            <a:picLocks noChangeAspect="1"/>
          </p:cNvPicPr>
          <p:nvPr/>
        </p:nvPicPr>
        <p:blipFill rotWithShape="1">
          <a:blip r:embed="rId3"/>
          <a:srcRect l="248" t="40231" r="52131" b="38311"/>
          <a:stretch/>
        </p:blipFill>
        <p:spPr>
          <a:xfrm>
            <a:off x="5392552" y="4947400"/>
            <a:ext cx="4500748" cy="1351994"/>
          </a:xfrm>
          <a:prstGeom prst="rect">
            <a:avLst/>
          </a:prstGeom>
        </p:spPr>
      </p:pic>
    </p:spTree>
    <p:extLst>
      <p:ext uri="{BB962C8B-B14F-4D97-AF65-F5344CB8AC3E}">
        <p14:creationId xmlns:p14="http://schemas.microsoft.com/office/powerpoint/2010/main" val="1451713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171253" y="2571690"/>
            <a:ext cx="2462555" cy="1290866"/>
          </a:xfrm>
          <a:prstGeom prst="rect">
            <a:avLst/>
          </a:prstGeom>
        </p:spPr>
        <p:txBody>
          <a:bodyPr wrap="square">
            <a:spAutoFit/>
          </a:bodyPr>
          <a:lstStyle/>
          <a:p>
            <a:pPr>
              <a:lnSpc>
                <a:spcPct val="150000"/>
              </a:lnSpc>
            </a:pPr>
            <a:r>
              <a:rPr lang="en-US" sz="2800" dirty="0">
                <a:solidFill>
                  <a:srgbClr val="54B948"/>
                </a:solidFill>
                <a:latin typeface="Gotham Black" panose="02000603040000020004" pitchFamily="2" charset="0"/>
              </a:rPr>
              <a:t>PROBLEM </a:t>
            </a:r>
          </a:p>
          <a:p>
            <a:pPr>
              <a:lnSpc>
                <a:spcPct val="150000"/>
              </a:lnSpc>
            </a:pPr>
            <a:r>
              <a:rPr lang="en-US" sz="2800" dirty="0">
                <a:solidFill>
                  <a:srgbClr val="54B948"/>
                </a:solidFill>
                <a:latin typeface="Gotham Black" panose="02000603040000020004" pitchFamily="2" charset="0"/>
              </a:rPr>
              <a:t>STATEMENT</a:t>
            </a:r>
          </a:p>
        </p:txBody>
      </p:sp>
      <p:sp>
        <p:nvSpPr>
          <p:cNvPr id="2" name="Rectangle 1">
            <a:extLst>
              <a:ext uri="{FF2B5EF4-FFF2-40B4-BE49-F238E27FC236}">
                <a16:creationId xmlns:a16="http://schemas.microsoft.com/office/drawing/2014/main" id="{958F7635-A34B-4259-8CB1-A1803D839D7E}"/>
              </a:ext>
            </a:extLst>
          </p:cNvPr>
          <p:cNvSpPr/>
          <p:nvPr/>
        </p:nvSpPr>
        <p:spPr>
          <a:xfrm>
            <a:off x="4076700" y="2571690"/>
            <a:ext cx="7143750" cy="1689693"/>
          </a:xfrm>
          <a:prstGeom prst="rect">
            <a:avLst/>
          </a:prstGeom>
        </p:spPr>
        <p:txBody>
          <a:bodyPr wrap="square">
            <a:spAutoFit/>
          </a:bodyPr>
          <a:lstStyle/>
          <a:p>
            <a:pPr algn="ctr">
              <a:lnSpc>
                <a:spcPct val="150000"/>
              </a:lnSpc>
            </a:pPr>
            <a:r>
              <a:rPr lang="en-SG" sz="2400" dirty="0">
                <a:latin typeface="Gotham Book" pitchFamily="50" charset="0"/>
                <a:cs typeface="Gotham Book" pitchFamily="50" charset="0"/>
              </a:rPr>
              <a:t>To build a regression model with the </a:t>
            </a:r>
          </a:p>
          <a:p>
            <a:pPr algn="ctr">
              <a:lnSpc>
                <a:spcPct val="150000"/>
              </a:lnSpc>
            </a:pPr>
            <a:r>
              <a:rPr lang="en-SG" sz="2400" dirty="0">
                <a:latin typeface="Gotham Bold" panose="02000803030000020004" pitchFamily="2" charset="0"/>
                <a:cs typeface="Gotham Book" pitchFamily="50" charset="0"/>
              </a:rPr>
              <a:t>lowest error </a:t>
            </a:r>
          </a:p>
          <a:p>
            <a:pPr algn="ctr">
              <a:lnSpc>
                <a:spcPct val="150000"/>
              </a:lnSpc>
            </a:pPr>
            <a:r>
              <a:rPr lang="en-SG" sz="2400" dirty="0">
                <a:latin typeface="Gotham Book" pitchFamily="50" charset="0"/>
                <a:cs typeface="Gotham Book" pitchFamily="50" charset="0"/>
              </a:rPr>
              <a:t>to predict Sales Price of houses sold in Ames</a:t>
            </a:r>
          </a:p>
        </p:txBody>
      </p:sp>
    </p:spTree>
    <p:extLst>
      <p:ext uri="{BB962C8B-B14F-4D97-AF65-F5344CB8AC3E}">
        <p14:creationId xmlns:p14="http://schemas.microsoft.com/office/powerpoint/2010/main" val="3033235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171253" y="2571690"/>
            <a:ext cx="2462555" cy="644535"/>
          </a:xfrm>
          <a:prstGeom prst="rect">
            <a:avLst/>
          </a:prstGeom>
        </p:spPr>
        <p:txBody>
          <a:bodyPr wrap="square">
            <a:spAutoFit/>
          </a:bodyPr>
          <a:lstStyle/>
          <a:p>
            <a:pPr>
              <a:lnSpc>
                <a:spcPct val="150000"/>
              </a:lnSpc>
            </a:pPr>
            <a:r>
              <a:rPr lang="en-US" sz="2800" dirty="0">
                <a:solidFill>
                  <a:srgbClr val="54B948"/>
                </a:solidFill>
                <a:latin typeface="Gotham Black" panose="02000603040000020004" pitchFamily="2" charset="0"/>
              </a:rPr>
              <a:t>DATASETS</a:t>
            </a:r>
          </a:p>
        </p:txBody>
      </p:sp>
      <p:sp>
        <p:nvSpPr>
          <p:cNvPr id="3" name="Rectangle 1">
            <a:extLst>
              <a:ext uri="{FF2B5EF4-FFF2-40B4-BE49-F238E27FC236}">
                <a16:creationId xmlns:a16="http://schemas.microsoft.com/office/drawing/2014/main" id="{B5253C11-EFD1-4712-B1B9-EC2D84B054ED}"/>
              </a:ext>
            </a:extLst>
          </p:cNvPr>
          <p:cNvSpPr>
            <a:spLocks noChangeArrowheads="1"/>
          </p:cNvSpPr>
          <p:nvPr/>
        </p:nvSpPr>
        <p:spPr bwMode="auto">
          <a:xfrm>
            <a:off x="3536950" y="392064"/>
            <a:ext cx="7581900" cy="1290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ok" pitchFamily="50" charset="0"/>
                <a:cs typeface="Gotham Book" pitchFamily="50" charset="0"/>
              </a:rPr>
              <a:t>Data set contains information from the Ames Assessor’s Office used in computing assessed values for individual residential properties sold in Ames, IA from 2006 to 2010.</a:t>
            </a:r>
            <a:r>
              <a:rPr kumimoji="0" lang="en-US" altLang="en-US" b="0" i="0" u="none" strike="noStrike" cap="none" normalizeH="0" baseline="0" dirty="0">
                <a:ln>
                  <a:noFill/>
                </a:ln>
                <a:solidFill>
                  <a:schemeClr val="tx1"/>
                </a:solidFill>
                <a:effectLst/>
                <a:latin typeface="Gotham Book" pitchFamily="50" charset="0"/>
                <a:cs typeface="Gotham Book" pitchFamily="50" charset="0"/>
              </a:rPr>
              <a:t> </a:t>
            </a:r>
          </a:p>
        </p:txBody>
      </p:sp>
      <p:sp>
        <p:nvSpPr>
          <p:cNvPr id="8" name="Rectangle 1">
            <a:extLst>
              <a:ext uri="{FF2B5EF4-FFF2-40B4-BE49-F238E27FC236}">
                <a16:creationId xmlns:a16="http://schemas.microsoft.com/office/drawing/2014/main" id="{DD5612EF-EF9D-4D45-8F6C-2589ADE689BF}"/>
              </a:ext>
            </a:extLst>
          </p:cNvPr>
          <p:cNvSpPr>
            <a:spLocks noChangeArrowheads="1"/>
          </p:cNvSpPr>
          <p:nvPr/>
        </p:nvSpPr>
        <p:spPr bwMode="auto">
          <a:xfrm>
            <a:off x="3536950" y="2019102"/>
            <a:ext cx="8623300" cy="874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b="1" i="0" u="none" strike="noStrike" cap="none" normalizeH="0" baseline="0" dirty="0">
                <a:ln>
                  <a:noFill/>
                </a:ln>
                <a:solidFill>
                  <a:srgbClr val="000000"/>
                </a:solidFill>
                <a:effectLst/>
                <a:latin typeface="Gotham Book" pitchFamily="50" charset="0"/>
                <a:cs typeface="Gotham Book" pitchFamily="50" charset="0"/>
              </a:rPr>
              <a:t>Source: </a:t>
            </a:r>
            <a:r>
              <a:rPr lang="en-SG" dirty="0">
                <a:latin typeface="Gotham Book" pitchFamily="50" charset="0"/>
                <a:cs typeface="Gotham Book" pitchFamily="50" charset="0"/>
              </a:rPr>
              <a:t>https://www.kaggle.com/c/dsi-us-6-project-2-regression-challenge/</a:t>
            </a:r>
            <a:endParaRPr kumimoji="0" lang="en-US" altLang="en-US" b="0" i="0" u="none" strike="noStrike" cap="none" normalizeH="0" baseline="0" dirty="0">
              <a:ln>
                <a:noFill/>
              </a:ln>
              <a:solidFill>
                <a:schemeClr val="tx1"/>
              </a:solidFill>
              <a:effectLst/>
              <a:latin typeface="Gotham Book" pitchFamily="50" charset="0"/>
              <a:cs typeface="Gotham Book" pitchFamily="50" charset="0"/>
            </a:endParaRPr>
          </a:p>
        </p:txBody>
      </p:sp>
      <p:grpSp>
        <p:nvGrpSpPr>
          <p:cNvPr id="19" name="Group 18">
            <a:extLst>
              <a:ext uri="{FF2B5EF4-FFF2-40B4-BE49-F238E27FC236}">
                <a16:creationId xmlns:a16="http://schemas.microsoft.com/office/drawing/2014/main" id="{999956C4-567D-47FD-BB6E-E613914D9F0A}"/>
              </a:ext>
            </a:extLst>
          </p:cNvPr>
          <p:cNvGrpSpPr/>
          <p:nvPr/>
        </p:nvGrpSpPr>
        <p:grpSpPr>
          <a:xfrm>
            <a:off x="4493151" y="3449146"/>
            <a:ext cx="5669498" cy="2634713"/>
            <a:chOff x="3340801" y="3449146"/>
            <a:chExt cx="5669498" cy="2634713"/>
          </a:xfrm>
        </p:grpSpPr>
        <p:sp>
          <p:nvSpPr>
            <p:cNvPr id="9" name="Rectangle 1">
              <a:extLst>
                <a:ext uri="{FF2B5EF4-FFF2-40B4-BE49-F238E27FC236}">
                  <a16:creationId xmlns:a16="http://schemas.microsoft.com/office/drawing/2014/main" id="{CE5B5694-B900-4463-9FDE-AB797CF26025}"/>
                </a:ext>
              </a:extLst>
            </p:cNvPr>
            <p:cNvSpPr>
              <a:spLocks noChangeArrowheads="1"/>
            </p:cNvSpPr>
            <p:nvPr/>
          </p:nvSpPr>
          <p:spPr bwMode="auto">
            <a:xfrm>
              <a:off x="5124450" y="34491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2051</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0" name="Rectangle 1">
              <a:extLst>
                <a:ext uri="{FF2B5EF4-FFF2-40B4-BE49-F238E27FC236}">
                  <a16:creationId xmlns:a16="http://schemas.microsoft.com/office/drawing/2014/main" id="{DDA1FA13-2B8A-4C3C-A7D0-10F82459E254}"/>
                </a:ext>
              </a:extLst>
            </p:cNvPr>
            <p:cNvSpPr>
              <a:spLocks noChangeArrowheads="1"/>
            </p:cNvSpPr>
            <p:nvPr/>
          </p:nvSpPr>
          <p:spPr bwMode="auto">
            <a:xfrm>
              <a:off x="6934200" y="34491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81</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1" name="Rectangle 1">
              <a:extLst>
                <a:ext uri="{FF2B5EF4-FFF2-40B4-BE49-F238E27FC236}">
                  <a16:creationId xmlns:a16="http://schemas.microsoft.com/office/drawing/2014/main" id="{814C4341-FF20-47B6-87EC-B25F63024A8A}"/>
                </a:ext>
              </a:extLst>
            </p:cNvPr>
            <p:cNvSpPr>
              <a:spLocks noChangeArrowheads="1"/>
            </p:cNvSpPr>
            <p:nvPr/>
          </p:nvSpPr>
          <p:spPr bwMode="auto">
            <a:xfrm>
              <a:off x="5124450" y="48334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879</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2" name="Rectangle 1">
              <a:extLst>
                <a:ext uri="{FF2B5EF4-FFF2-40B4-BE49-F238E27FC236}">
                  <a16:creationId xmlns:a16="http://schemas.microsoft.com/office/drawing/2014/main" id="{01F033E2-CB86-45AD-A90A-F183B11166FE}"/>
                </a:ext>
              </a:extLst>
            </p:cNvPr>
            <p:cNvSpPr>
              <a:spLocks noChangeArrowheads="1"/>
            </p:cNvSpPr>
            <p:nvPr/>
          </p:nvSpPr>
          <p:spPr bwMode="auto">
            <a:xfrm>
              <a:off x="6934200" y="48334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80</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3" name="Rectangle 1">
              <a:extLst>
                <a:ext uri="{FF2B5EF4-FFF2-40B4-BE49-F238E27FC236}">
                  <a16:creationId xmlns:a16="http://schemas.microsoft.com/office/drawing/2014/main" id="{C443F252-E89C-4276-B0FF-18684F8D975E}"/>
                </a:ext>
              </a:extLst>
            </p:cNvPr>
            <p:cNvSpPr>
              <a:spLocks noChangeArrowheads="1"/>
            </p:cNvSpPr>
            <p:nvPr/>
          </p:nvSpPr>
          <p:spPr bwMode="auto">
            <a:xfrm>
              <a:off x="3340801" y="3840653"/>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Train.csv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14" name="Rectangle 1">
              <a:extLst>
                <a:ext uri="{FF2B5EF4-FFF2-40B4-BE49-F238E27FC236}">
                  <a16:creationId xmlns:a16="http://schemas.microsoft.com/office/drawing/2014/main" id="{457164F1-F5C0-4F1E-8414-CEFA98A6DBF1}"/>
                </a:ext>
              </a:extLst>
            </p:cNvPr>
            <p:cNvSpPr>
              <a:spLocks noChangeArrowheads="1"/>
            </p:cNvSpPr>
            <p:nvPr/>
          </p:nvSpPr>
          <p:spPr bwMode="auto">
            <a:xfrm>
              <a:off x="3340801" y="5246706"/>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Test.csv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15" name="Rectangle 1">
              <a:extLst>
                <a:ext uri="{FF2B5EF4-FFF2-40B4-BE49-F238E27FC236}">
                  <a16:creationId xmlns:a16="http://schemas.microsoft.com/office/drawing/2014/main" id="{FE78F793-E11E-4794-9104-06004FF8E8E0}"/>
                </a:ext>
              </a:extLst>
            </p:cNvPr>
            <p:cNvSpPr>
              <a:spLocks noChangeArrowheads="1"/>
            </p:cNvSpPr>
            <p:nvPr/>
          </p:nvSpPr>
          <p:spPr bwMode="auto">
            <a:xfrm>
              <a:off x="5102926" y="429525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Observations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16" name="Rectangle 1">
              <a:extLst>
                <a:ext uri="{FF2B5EF4-FFF2-40B4-BE49-F238E27FC236}">
                  <a16:creationId xmlns:a16="http://schemas.microsoft.com/office/drawing/2014/main" id="{2B968FF2-3632-4AC5-B783-6B04021D32FC}"/>
                </a:ext>
              </a:extLst>
            </p:cNvPr>
            <p:cNvSpPr>
              <a:spLocks noChangeArrowheads="1"/>
            </p:cNvSpPr>
            <p:nvPr/>
          </p:nvSpPr>
          <p:spPr bwMode="auto">
            <a:xfrm>
              <a:off x="5099400" y="570606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Observations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17" name="Rectangle 1">
              <a:extLst>
                <a:ext uri="{FF2B5EF4-FFF2-40B4-BE49-F238E27FC236}">
                  <a16:creationId xmlns:a16="http://schemas.microsoft.com/office/drawing/2014/main" id="{14DDFB78-8ADF-4403-87ED-9791C5B19ED7}"/>
                </a:ext>
              </a:extLst>
            </p:cNvPr>
            <p:cNvSpPr>
              <a:spLocks noChangeArrowheads="1"/>
            </p:cNvSpPr>
            <p:nvPr/>
          </p:nvSpPr>
          <p:spPr bwMode="auto">
            <a:xfrm>
              <a:off x="6909150" y="570606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18" name="Rectangle 1">
              <a:extLst>
                <a:ext uri="{FF2B5EF4-FFF2-40B4-BE49-F238E27FC236}">
                  <a16:creationId xmlns:a16="http://schemas.microsoft.com/office/drawing/2014/main" id="{268B0D71-F135-41E9-9010-7BB2D45DF7F0}"/>
                </a:ext>
              </a:extLst>
            </p:cNvPr>
            <p:cNvSpPr>
              <a:spLocks noChangeArrowheads="1"/>
            </p:cNvSpPr>
            <p:nvPr/>
          </p:nvSpPr>
          <p:spPr bwMode="auto">
            <a:xfrm>
              <a:off x="6909150" y="429525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spTree>
    <p:extLst>
      <p:ext uri="{BB962C8B-B14F-4D97-AF65-F5344CB8AC3E}">
        <p14:creationId xmlns:p14="http://schemas.microsoft.com/office/powerpoint/2010/main" val="275399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171253" y="2571690"/>
            <a:ext cx="2462555" cy="644535"/>
          </a:xfrm>
          <a:prstGeom prst="rect">
            <a:avLst/>
          </a:prstGeom>
        </p:spPr>
        <p:txBody>
          <a:bodyPr wrap="square">
            <a:spAutoFit/>
          </a:bodyPr>
          <a:lstStyle/>
          <a:p>
            <a:pPr>
              <a:lnSpc>
                <a:spcPct val="150000"/>
              </a:lnSpc>
            </a:pPr>
            <a:r>
              <a:rPr lang="en-US" sz="2800" dirty="0">
                <a:solidFill>
                  <a:srgbClr val="54B948"/>
                </a:solidFill>
                <a:latin typeface="Gotham Black" panose="02000603040000020004" pitchFamily="2" charset="0"/>
              </a:rPr>
              <a:t>DATASETS</a:t>
            </a:r>
          </a:p>
        </p:txBody>
      </p:sp>
      <p:grpSp>
        <p:nvGrpSpPr>
          <p:cNvPr id="28" name="Group 27">
            <a:extLst>
              <a:ext uri="{FF2B5EF4-FFF2-40B4-BE49-F238E27FC236}">
                <a16:creationId xmlns:a16="http://schemas.microsoft.com/office/drawing/2014/main" id="{6E9622A4-3B52-400F-8EBE-8857CED881BA}"/>
              </a:ext>
            </a:extLst>
          </p:cNvPr>
          <p:cNvGrpSpPr/>
          <p:nvPr/>
        </p:nvGrpSpPr>
        <p:grpSpPr>
          <a:xfrm>
            <a:off x="4627566" y="558118"/>
            <a:ext cx="6742999" cy="1319159"/>
            <a:chOff x="3660950" y="426546"/>
            <a:chExt cx="6742999" cy="1319159"/>
          </a:xfrm>
        </p:grpSpPr>
        <p:grpSp>
          <p:nvGrpSpPr>
            <p:cNvPr id="27" name="Group 26">
              <a:extLst>
                <a:ext uri="{FF2B5EF4-FFF2-40B4-BE49-F238E27FC236}">
                  <a16:creationId xmlns:a16="http://schemas.microsoft.com/office/drawing/2014/main" id="{4F67F9AA-399F-4AEC-A2D5-E98E8DDE9583}"/>
                </a:ext>
              </a:extLst>
            </p:cNvPr>
            <p:cNvGrpSpPr/>
            <p:nvPr/>
          </p:nvGrpSpPr>
          <p:grpSpPr>
            <a:xfrm>
              <a:off x="3660950" y="426546"/>
              <a:ext cx="2101149" cy="1319159"/>
              <a:chOff x="3660950" y="426546"/>
              <a:chExt cx="2101149" cy="1319159"/>
            </a:xfrm>
          </p:grpSpPr>
          <p:sp>
            <p:nvSpPr>
              <p:cNvPr id="9" name="Rectangle 1">
                <a:extLst>
                  <a:ext uri="{FF2B5EF4-FFF2-40B4-BE49-F238E27FC236}">
                    <a16:creationId xmlns:a16="http://schemas.microsoft.com/office/drawing/2014/main" id="{CE5B5694-B900-4463-9FDE-AB797CF26025}"/>
                  </a:ext>
                </a:extLst>
              </p:cNvPr>
              <p:cNvSpPr>
                <a:spLocks noChangeArrowheads="1"/>
              </p:cNvSpPr>
              <p:nvPr/>
            </p:nvSpPr>
            <p:spPr bwMode="auto">
              <a:xfrm>
                <a:off x="368600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23</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15" name="Rectangle 1">
                <a:extLst>
                  <a:ext uri="{FF2B5EF4-FFF2-40B4-BE49-F238E27FC236}">
                    <a16:creationId xmlns:a16="http://schemas.microsoft.com/office/drawing/2014/main" id="{FE78F793-E11E-4794-9104-06004FF8E8E0}"/>
                  </a:ext>
                </a:extLst>
              </p:cNvPr>
              <p:cNvSpPr>
                <a:spLocks noChangeArrowheads="1"/>
              </p:cNvSpPr>
              <p:nvPr/>
            </p:nvSpPr>
            <p:spPr bwMode="auto">
              <a:xfrm>
                <a:off x="366095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Ordinal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26" name="Group 25">
              <a:extLst>
                <a:ext uri="{FF2B5EF4-FFF2-40B4-BE49-F238E27FC236}">
                  <a16:creationId xmlns:a16="http://schemas.microsoft.com/office/drawing/2014/main" id="{46A584AD-128C-4E92-A004-692C2899187A}"/>
                </a:ext>
              </a:extLst>
            </p:cNvPr>
            <p:cNvGrpSpPr/>
            <p:nvPr/>
          </p:nvGrpSpPr>
          <p:grpSpPr>
            <a:xfrm>
              <a:off x="5208233" y="426546"/>
              <a:ext cx="2101149" cy="1319159"/>
              <a:chOff x="5045425" y="426546"/>
              <a:chExt cx="2101149" cy="1319159"/>
            </a:xfrm>
          </p:grpSpPr>
          <p:sp>
            <p:nvSpPr>
              <p:cNvPr id="20" name="Rectangle 1">
                <a:extLst>
                  <a:ext uri="{FF2B5EF4-FFF2-40B4-BE49-F238E27FC236}">
                    <a16:creationId xmlns:a16="http://schemas.microsoft.com/office/drawing/2014/main" id="{87F69DA0-C343-44B5-A16C-D3F50003B5D7}"/>
                  </a:ext>
                </a:extLst>
              </p:cNvPr>
              <p:cNvSpPr>
                <a:spLocks noChangeArrowheads="1"/>
              </p:cNvSpPr>
              <p:nvPr/>
            </p:nvSpPr>
            <p:spPr bwMode="auto">
              <a:xfrm>
                <a:off x="507047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a:t>
                </a:r>
                <a:r>
                  <a:rPr lang="en-SG" altLang="en-US" sz="4400" b="1" dirty="0">
                    <a:solidFill>
                      <a:srgbClr val="54B948"/>
                    </a:solidFill>
                    <a:latin typeface="Gotham Book" pitchFamily="50" charset="0"/>
                    <a:cs typeface="Gotham Book" pitchFamily="50" charset="0"/>
                  </a:rPr>
                  <a:t>1</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21" name="Rectangle 1">
                <a:extLst>
                  <a:ext uri="{FF2B5EF4-FFF2-40B4-BE49-F238E27FC236}">
                    <a16:creationId xmlns:a16="http://schemas.microsoft.com/office/drawing/2014/main" id="{D09B84C7-9E8C-4F32-82DA-145092721A5D}"/>
                  </a:ext>
                </a:extLst>
              </p:cNvPr>
              <p:cNvSpPr>
                <a:spLocks noChangeArrowheads="1"/>
              </p:cNvSpPr>
              <p:nvPr/>
            </p:nvSpPr>
            <p:spPr bwMode="auto">
              <a:xfrm>
                <a:off x="504542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Nominal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4" name="Group 3">
              <a:extLst>
                <a:ext uri="{FF2B5EF4-FFF2-40B4-BE49-F238E27FC236}">
                  <a16:creationId xmlns:a16="http://schemas.microsoft.com/office/drawing/2014/main" id="{C7EB0FE3-2AF3-4ACF-B863-689B39FDD744}"/>
                </a:ext>
              </a:extLst>
            </p:cNvPr>
            <p:cNvGrpSpPr/>
            <p:nvPr/>
          </p:nvGrpSpPr>
          <p:grpSpPr>
            <a:xfrm>
              <a:off x="6755516" y="426546"/>
              <a:ext cx="2101149" cy="1319159"/>
              <a:chOff x="6537675" y="426546"/>
              <a:chExt cx="2101149" cy="1319159"/>
            </a:xfrm>
          </p:grpSpPr>
          <p:sp>
            <p:nvSpPr>
              <p:cNvPr id="22" name="Rectangle 1">
                <a:extLst>
                  <a:ext uri="{FF2B5EF4-FFF2-40B4-BE49-F238E27FC236}">
                    <a16:creationId xmlns:a16="http://schemas.microsoft.com/office/drawing/2014/main" id="{AA15C799-8A19-4567-A68C-747D58D44F0D}"/>
                  </a:ext>
                </a:extLst>
              </p:cNvPr>
              <p:cNvSpPr>
                <a:spLocks noChangeArrowheads="1"/>
              </p:cNvSpPr>
              <p:nvPr/>
            </p:nvSpPr>
            <p:spPr bwMode="auto">
              <a:xfrm>
                <a:off x="656272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a:t>
                </a:r>
                <a:r>
                  <a:rPr lang="en-SG" altLang="en-US" sz="4400" b="1" dirty="0">
                    <a:solidFill>
                      <a:srgbClr val="54B948"/>
                    </a:solidFill>
                    <a:latin typeface="Gotham Book" pitchFamily="50" charset="0"/>
                    <a:cs typeface="Gotham Book" pitchFamily="50" charset="0"/>
                  </a:rPr>
                  <a:t>0</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23" name="Rectangle 1">
                <a:extLst>
                  <a:ext uri="{FF2B5EF4-FFF2-40B4-BE49-F238E27FC236}">
                    <a16:creationId xmlns:a16="http://schemas.microsoft.com/office/drawing/2014/main" id="{F6C80056-1513-4F64-A2D3-16E3BDEE63B2}"/>
                  </a:ext>
                </a:extLst>
              </p:cNvPr>
              <p:cNvSpPr>
                <a:spLocks noChangeArrowheads="1"/>
              </p:cNvSpPr>
              <p:nvPr/>
            </p:nvSpPr>
            <p:spPr bwMode="auto">
              <a:xfrm>
                <a:off x="653767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Continuous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2" name="Group 1">
              <a:extLst>
                <a:ext uri="{FF2B5EF4-FFF2-40B4-BE49-F238E27FC236}">
                  <a16:creationId xmlns:a16="http://schemas.microsoft.com/office/drawing/2014/main" id="{76A2477F-D5B1-4327-A846-B287A2D423ED}"/>
                </a:ext>
              </a:extLst>
            </p:cNvPr>
            <p:cNvGrpSpPr/>
            <p:nvPr/>
          </p:nvGrpSpPr>
          <p:grpSpPr>
            <a:xfrm>
              <a:off x="8302800" y="426546"/>
              <a:ext cx="2101149" cy="1319159"/>
              <a:chOff x="8302800" y="426546"/>
              <a:chExt cx="2101149" cy="1319159"/>
            </a:xfrm>
          </p:grpSpPr>
          <p:sp>
            <p:nvSpPr>
              <p:cNvPr id="24" name="Rectangle 1">
                <a:extLst>
                  <a:ext uri="{FF2B5EF4-FFF2-40B4-BE49-F238E27FC236}">
                    <a16:creationId xmlns:a16="http://schemas.microsoft.com/office/drawing/2014/main" id="{E213FF1B-2D28-4C44-ACF6-DB6D084FD44C}"/>
                  </a:ext>
                </a:extLst>
              </p:cNvPr>
              <p:cNvSpPr>
                <a:spLocks noChangeArrowheads="1"/>
              </p:cNvSpPr>
              <p:nvPr/>
            </p:nvSpPr>
            <p:spPr bwMode="auto">
              <a:xfrm>
                <a:off x="832785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17</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25" name="Rectangle 1">
                <a:extLst>
                  <a:ext uri="{FF2B5EF4-FFF2-40B4-BE49-F238E27FC236}">
                    <a16:creationId xmlns:a16="http://schemas.microsoft.com/office/drawing/2014/main" id="{BFA66D20-8125-4CA8-AE91-DF56E6C4E4BB}"/>
                  </a:ext>
                </a:extLst>
              </p:cNvPr>
              <p:cNvSpPr>
                <a:spLocks noChangeArrowheads="1"/>
              </p:cNvSpPr>
              <p:nvPr/>
            </p:nvSpPr>
            <p:spPr bwMode="auto">
              <a:xfrm>
                <a:off x="830280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Discrete</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grpSp>
        <p:nvGrpSpPr>
          <p:cNvPr id="29" name="Group 28">
            <a:extLst>
              <a:ext uri="{FF2B5EF4-FFF2-40B4-BE49-F238E27FC236}">
                <a16:creationId xmlns:a16="http://schemas.microsoft.com/office/drawing/2014/main" id="{A2AA0FB9-83EB-4C75-97CB-F13D902B9989}"/>
              </a:ext>
            </a:extLst>
          </p:cNvPr>
          <p:cNvGrpSpPr/>
          <p:nvPr/>
        </p:nvGrpSpPr>
        <p:grpSpPr>
          <a:xfrm>
            <a:off x="4627566" y="3697261"/>
            <a:ext cx="6742999" cy="1319159"/>
            <a:chOff x="3660950" y="426546"/>
            <a:chExt cx="6742999" cy="1319159"/>
          </a:xfrm>
        </p:grpSpPr>
        <p:grpSp>
          <p:nvGrpSpPr>
            <p:cNvPr id="30" name="Group 29">
              <a:extLst>
                <a:ext uri="{FF2B5EF4-FFF2-40B4-BE49-F238E27FC236}">
                  <a16:creationId xmlns:a16="http://schemas.microsoft.com/office/drawing/2014/main" id="{ECA23565-D548-444E-B279-1FD73599A270}"/>
                </a:ext>
              </a:extLst>
            </p:cNvPr>
            <p:cNvGrpSpPr/>
            <p:nvPr/>
          </p:nvGrpSpPr>
          <p:grpSpPr>
            <a:xfrm>
              <a:off x="3660950" y="426546"/>
              <a:ext cx="2101149" cy="1319159"/>
              <a:chOff x="3660950" y="426546"/>
              <a:chExt cx="2101149" cy="1319159"/>
            </a:xfrm>
          </p:grpSpPr>
          <p:sp>
            <p:nvSpPr>
              <p:cNvPr id="40" name="Rectangle 1">
                <a:extLst>
                  <a:ext uri="{FF2B5EF4-FFF2-40B4-BE49-F238E27FC236}">
                    <a16:creationId xmlns:a16="http://schemas.microsoft.com/office/drawing/2014/main" id="{7A9DC3A8-0C64-449D-8EF5-24A6A60F5538}"/>
                  </a:ext>
                </a:extLst>
              </p:cNvPr>
              <p:cNvSpPr>
                <a:spLocks noChangeArrowheads="1"/>
              </p:cNvSpPr>
              <p:nvPr/>
            </p:nvSpPr>
            <p:spPr bwMode="auto">
              <a:xfrm>
                <a:off x="368600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23</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41" name="Rectangle 1">
                <a:extLst>
                  <a:ext uri="{FF2B5EF4-FFF2-40B4-BE49-F238E27FC236}">
                    <a16:creationId xmlns:a16="http://schemas.microsoft.com/office/drawing/2014/main" id="{90E146C2-A0DD-445C-A972-F3F33F594475}"/>
                  </a:ext>
                </a:extLst>
              </p:cNvPr>
              <p:cNvSpPr>
                <a:spLocks noChangeArrowheads="1"/>
              </p:cNvSpPr>
              <p:nvPr/>
            </p:nvSpPr>
            <p:spPr bwMode="auto">
              <a:xfrm>
                <a:off x="366095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Ordinal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31" name="Group 30">
              <a:extLst>
                <a:ext uri="{FF2B5EF4-FFF2-40B4-BE49-F238E27FC236}">
                  <a16:creationId xmlns:a16="http://schemas.microsoft.com/office/drawing/2014/main" id="{351D3C3C-2A9D-4FAF-8093-00F7D118310B}"/>
                </a:ext>
              </a:extLst>
            </p:cNvPr>
            <p:cNvGrpSpPr/>
            <p:nvPr/>
          </p:nvGrpSpPr>
          <p:grpSpPr>
            <a:xfrm>
              <a:off x="5208233" y="426546"/>
              <a:ext cx="2101149" cy="1319159"/>
              <a:chOff x="5045425" y="426546"/>
              <a:chExt cx="2101149" cy="1319159"/>
            </a:xfrm>
          </p:grpSpPr>
          <p:sp>
            <p:nvSpPr>
              <p:cNvPr id="38" name="Rectangle 1">
                <a:extLst>
                  <a:ext uri="{FF2B5EF4-FFF2-40B4-BE49-F238E27FC236}">
                    <a16:creationId xmlns:a16="http://schemas.microsoft.com/office/drawing/2014/main" id="{DE3A4458-D417-40D6-8470-7C420DE9A31F}"/>
                  </a:ext>
                </a:extLst>
              </p:cNvPr>
              <p:cNvSpPr>
                <a:spLocks noChangeArrowheads="1"/>
              </p:cNvSpPr>
              <p:nvPr/>
            </p:nvSpPr>
            <p:spPr bwMode="auto">
              <a:xfrm>
                <a:off x="507047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a:t>
                </a:r>
                <a:r>
                  <a:rPr lang="en-SG" altLang="en-US" sz="4400" b="1" dirty="0">
                    <a:solidFill>
                      <a:srgbClr val="54B948"/>
                    </a:solidFill>
                    <a:latin typeface="Gotham Book" pitchFamily="50" charset="0"/>
                    <a:cs typeface="Gotham Book" pitchFamily="50" charset="0"/>
                  </a:rPr>
                  <a:t>1</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39" name="Rectangle 1">
                <a:extLst>
                  <a:ext uri="{FF2B5EF4-FFF2-40B4-BE49-F238E27FC236}">
                    <a16:creationId xmlns:a16="http://schemas.microsoft.com/office/drawing/2014/main" id="{F19715E3-33D7-4E50-92BB-B262EF438A79}"/>
                  </a:ext>
                </a:extLst>
              </p:cNvPr>
              <p:cNvSpPr>
                <a:spLocks noChangeArrowheads="1"/>
              </p:cNvSpPr>
              <p:nvPr/>
            </p:nvSpPr>
            <p:spPr bwMode="auto">
              <a:xfrm>
                <a:off x="504542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Nominal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32" name="Group 31">
              <a:extLst>
                <a:ext uri="{FF2B5EF4-FFF2-40B4-BE49-F238E27FC236}">
                  <a16:creationId xmlns:a16="http://schemas.microsoft.com/office/drawing/2014/main" id="{650690CF-0E7B-4D24-95EF-CDB7C774821B}"/>
                </a:ext>
              </a:extLst>
            </p:cNvPr>
            <p:cNvGrpSpPr/>
            <p:nvPr/>
          </p:nvGrpSpPr>
          <p:grpSpPr>
            <a:xfrm>
              <a:off x="6755516" y="426546"/>
              <a:ext cx="2101149" cy="1319159"/>
              <a:chOff x="6537675" y="426546"/>
              <a:chExt cx="2101149" cy="1319159"/>
            </a:xfrm>
          </p:grpSpPr>
          <p:sp>
            <p:nvSpPr>
              <p:cNvPr id="36" name="Rectangle 1">
                <a:extLst>
                  <a:ext uri="{FF2B5EF4-FFF2-40B4-BE49-F238E27FC236}">
                    <a16:creationId xmlns:a16="http://schemas.microsoft.com/office/drawing/2014/main" id="{7B9F8EE9-2C84-48A3-98CC-63E1F4421E32}"/>
                  </a:ext>
                </a:extLst>
              </p:cNvPr>
              <p:cNvSpPr>
                <a:spLocks noChangeArrowheads="1"/>
              </p:cNvSpPr>
              <p:nvPr/>
            </p:nvSpPr>
            <p:spPr bwMode="auto">
              <a:xfrm>
                <a:off x="656272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19</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37" name="Rectangle 1">
                <a:extLst>
                  <a:ext uri="{FF2B5EF4-FFF2-40B4-BE49-F238E27FC236}">
                    <a16:creationId xmlns:a16="http://schemas.microsoft.com/office/drawing/2014/main" id="{098C2A04-638F-4B0B-92B4-5D4503B6B5B0}"/>
                  </a:ext>
                </a:extLst>
              </p:cNvPr>
              <p:cNvSpPr>
                <a:spLocks noChangeArrowheads="1"/>
              </p:cNvSpPr>
              <p:nvPr/>
            </p:nvSpPr>
            <p:spPr bwMode="auto">
              <a:xfrm>
                <a:off x="653767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Continuous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33" name="Group 32">
              <a:extLst>
                <a:ext uri="{FF2B5EF4-FFF2-40B4-BE49-F238E27FC236}">
                  <a16:creationId xmlns:a16="http://schemas.microsoft.com/office/drawing/2014/main" id="{31F0DB68-01DF-418E-827E-88BB544A2D4D}"/>
                </a:ext>
              </a:extLst>
            </p:cNvPr>
            <p:cNvGrpSpPr/>
            <p:nvPr/>
          </p:nvGrpSpPr>
          <p:grpSpPr>
            <a:xfrm>
              <a:off x="8302800" y="426546"/>
              <a:ext cx="2101149" cy="1319159"/>
              <a:chOff x="8302800" y="426546"/>
              <a:chExt cx="2101149" cy="1319159"/>
            </a:xfrm>
          </p:grpSpPr>
          <p:sp>
            <p:nvSpPr>
              <p:cNvPr id="34" name="Rectangle 1">
                <a:extLst>
                  <a:ext uri="{FF2B5EF4-FFF2-40B4-BE49-F238E27FC236}">
                    <a16:creationId xmlns:a16="http://schemas.microsoft.com/office/drawing/2014/main" id="{A220CC38-1732-4E14-9101-6950B4072B97}"/>
                  </a:ext>
                </a:extLst>
              </p:cNvPr>
              <p:cNvSpPr>
                <a:spLocks noChangeArrowheads="1"/>
              </p:cNvSpPr>
              <p:nvPr/>
            </p:nvSpPr>
            <p:spPr bwMode="auto">
              <a:xfrm>
                <a:off x="832785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17</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35" name="Rectangle 1">
                <a:extLst>
                  <a:ext uri="{FF2B5EF4-FFF2-40B4-BE49-F238E27FC236}">
                    <a16:creationId xmlns:a16="http://schemas.microsoft.com/office/drawing/2014/main" id="{75B347A9-E9A5-4DA9-8AD6-B00EBDA505B2}"/>
                  </a:ext>
                </a:extLst>
              </p:cNvPr>
              <p:cNvSpPr>
                <a:spLocks noChangeArrowheads="1"/>
              </p:cNvSpPr>
              <p:nvPr/>
            </p:nvSpPr>
            <p:spPr bwMode="auto">
              <a:xfrm>
                <a:off x="830280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Discrete</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sp>
        <p:nvSpPr>
          <p:cNvPr id="42" name="Rectangle 1">
            <a:extLst>
              <a:ext uri="{FF2B5EF4-FFF2-40B4-BE49-F238E27FC236}">
                <a16:creationId xmlns:a16="http://schemas.microsoft.com/office/drawing/2014/main" id="{2D64BBEB-E533-4B1A-8C69-BCC2709D80F1}"/>
              </a:ext>
            </a:extLst>
          </p:cNvPr>
          <p:cNvSpPr>
            <a:spLocks noChangeArrowheads="1"/>
          </p:cNvSpPr>
          <p:nvPr/>
        </p:nvSpPr>
        <p:spPr bwMode="auto">
          <a:xfrm>
            <a:off x="3790432" y="926003"/>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Train.csv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3" name="Rectangle 1">
            <a:extLst>
              <a:ext uri="{FF2B5EF4-FFF2-40B4-BE49-F238E27FC236}">
                <a16:creationId xmlns:a16="http://schemas.microsoft.com/office/drawing/2014/main" id="{775A62BE-AF9B-4CC8-B946-B0E131525D0E}"/>
              </a:ext>
            </a:extLst>
          </p:cNvPr>
          <p:cNvSpPr>
            <a:spLocks noChangeArrowheads="1"/>
          </p:cNvSpPr>
          <p:nvPr/>
        </p:nvSpPr>
        <p:spPr bwMode="auto">
          <a:xfrm>
            <a:off x="3765382" y="4079288"/>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Test.csv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4" name="Rectangle 1">
            <a:extLst>
              <a:ext uri="{FF2B5EF4-FFF2-40B4-BE49-F238E27FC236}">
                <a16:creationId xmlns:a16="http://schemas.microsoft.com/office/drawing/2014/main" id="{B06AA35D-4081-49C5-BD7C-D35B3A6E41A0}"/>
              </a:ext>
            </a:extLst>
          </p:cNvPr>
          <p:cNvSpPr>
            <a:spLocks noChangeArrowheads="1"/>
          </p:cNvSpPr>
          <p:nvPr/>
        </p:nvSpPr>
        <p:spPr bwMode="auto">
          <a:xfrm>
            <a:off x="5740400" y="2112333"/>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ok" pitchFamily="50" charset="0"/>
                <a:cs typeface="Gotham Book" pitchFamily="50" charset="0"/>
              </a:rPr>
              <a:t>For model selection &amp; fitting</a:t>
            </a:r>
            <a:endParaRPr kumimoji="0" lang="en-US" altLang="en-US" i="0" u="none" strike="noStrike" cap="none" normalizeH="0" baseline="0" dirty="0">
              <a:ln>
                <a:noFill/>
              </a:ln>
              <a:solidFill>
                <a:schemeClr val="tx1"/>
              </a:solidFill>
              <a:effectLst/>
              <a:latin typeface="Gotham Book" pitchFamily="50" charset="0"/>
              <a:cs typeface="Gotham Book" pitchFamily="50" charset="0"/>
            </a:endParaRPr>
          </a:p>
        </p:txBody>
      </p:sp>
      <p:sp>
        <p:nvSpPr>
          <p:cNvPr id="45" name="Rectangle 1">
            <a:extLst>
              <a:ext uri="{FF2B5EF4-FFF2-40B4-BE49-F238E27FC236}">
                <a16:creationId xmlns:a16="http://schemas.microsoft.com/office/drawing/2014/main" id="{DA4F97DF-F3A0-49FB-A9F2-13179F17E08D}"/>
              </a:ext>
            </a:extLst>
          </p:cNvPr>
          <p:cNvSpPr>
            <a:spLocks noChangeArrowheads="1"/>
          </p:cNvSpPr>
          <p:nvPr/>
        </p:nvSpPr>
        <p:spPr bwMode="auto">
          <a:xfrm>
            <a:off x="4775200" y="5265618"/>
            <a:ext cx="621030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ok" pitchFamily="50" charset="0"/>
                <a:cs typeface="Gotham Book" pitchFamily="50" charset="0"/>
              </a:rPr>
              <a:t>For prediction of </a:t>
            </a:r>
            <a:r>
              <a:rPr lang="en-SG" altLang="en-US" dirty="0">
                <a:solidFill>
                  <a:srgbClr val="000000"/>
                </a:solidFill>
                <a:latin typeface="Gotham Book" pitchFamily="50" charset="0"/>
                <a:cs typeface="Gotham Book" pitchFamily="50" charset="0"/>
              </a:rPr>
              <a:t>h</a:t>
            </a:r>
            <a:r>
              <a:rPr kumimoji="0" lang="en-SG" altLang="en-US" i="0" u="none" strike="noStrike" cap="none" normalizeH="0" baseline="0" dirty="0">
                <a:ln>
                  <a:noFill/>
                </a:ln>
                <a:solidFill>
                  <a:srgbClr val="000000"/>
                </a:solidFill>
                <a:effectLst/>
                <a:latin typeface="Gotham Book" pitchFamily="50" charset="0"/>
                <a:cs typeface="Gotham Book" pitchFamily="50" charset="0"/>
              </a:rPr>
              <a:t>ouse price to submit to </a:t>
            </a:r>
            <a:r>
              <a:rPr lang="en-SG" altLang="en-US" dirty="0">
                <a:solidFill>
                  <a:srgbClr val="000000"/>
                </a:solidFill>
                <a:latin typeface="Gotham Book" pitchFamily="50" charset="0"/>
                <a:cs typeface="Gotham Book" pitchFamily="50" charset="0"/>
              </a:rPr>
              <a:t>K</a:t>
            </a:r>
            <a:r>
              <a:rPr kumimoji="0" lang="en-SG" altLang="en-US" i="0" u="none" strike="noStrike" cap="none" normalizeH="0" baseline="0" dirty="0">
                <a:ln>
                  <a:noFill/>
                </a:ln>
                <a:solidFill>
                  <a:srgbClr val="000000"/>
                </a:solidFill>
                <a:effectLst/>
                <a:latin typeface="Gotham Book" pitchFamily="50" charset="0"/>
                <a:cs typeface="Gotham Book" pitchFamily="50" charset="0"/>
              </a:rPr>
              <a:t>aggle</a:t>
            </a:r>
            <a:endParaRPr kumimoji="0" lang="en-US" altLang="en-US" i="0" u="none" strike="noStrike" cap="none" normalizeH="0" baseline="0" dirty="0">
              <a:ln>
                <a:noFill/>
              </a:ln>
              <a:solidFill>
                <a:schemeClr val="tx1"/>
              </a:solidFill>
              <a:effectLst/>
              <a:latin typeface="Gotham Book" pitchFamily="50" charset="0"/>
              <a:cs typeface="Gotham Book" pitchFamily="50" charset="0"/>
            </a:endParaRPr>
          </a:p>
        </p:txBody>
      </p:sp>
    </p:spTree>
    <p:extLst>
      <p:ext uri="{BB962C8B-B14F-4D97-AF65-F5344CB8AC3E}">
        <p14:creationId xmlns:p14="http://schemas.microsoft.com/office/powerpoint/2010/main" val="2347895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54230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WORKFLOW</a:t>
            </a:r>
          </a:p>
        </p:txBody>
      </p:sp>
      <p:grpSp>
        <p:nvGrpSpPr>
          <p:cNvPr id="12" name="Group 11">
            <a:extLst>
              <a:ext uri="{FF2B5EF4-FFF2-40B4-BE49-F238E27FC236}">
                <a16:creationId xmlns:a16="http://schemas.microsoft.com/office/drawing/2014/main" id="{912ACD96-A46B-4662-A84B-A6456EBD0021}"/>
              </a:ext>
            </a:extLst>
          </p:cNvPr>
          <p:cNvGrpSpPr/>
          <p:nvPr/>
        </p:nvGrpSpPr>
        <p:grpSpPr>
          <a:xfrm>
            <a:off x="331887" y="2230482"/>
            <a:ext cx="2328763" cy="3957550"/>
            <a:chOff x="331887" y="2232524"/>
            <a:chExt cx="2328763" cy="3957550"/>
          </a:xfrm>
        </p:grpSpPr>
        <p:pic>
          <p:nvPicPr>
            <p:cNvPr id="5122" name="Picture 2" descr="Image result for cleaning">
              <a:extLst>
                <a:ext uri="{FF2B5EF4-FFF2-40B4-BE49-F238E27FC236}">
                  <a16:creationId xmlns:a16="http://schemas.microsoft.com/office/drawing/2014/main" id="{30DEFB86-ACD0-45B2-87B9-5320ECFCAE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9" r="32487"/>
            <a:stretch/>
          </p:blipFill>
          <p:spPr bwMode="auto">
            <a:xfrm>
              <a:off x="412749" y="2232524"/>
              <a:ext cx="1939426" cy="1939426"/>
            </a:xfrm>
            <a:prstGeom prst="ellipse">
              <a:avLst/>
            </a:prstGeom>
            <a:noFill/>
            <a:extLst>
              <a:ext uri="{909E8E84-426E-40DD-AFC4-6F175D3DCCD1}">
                <a14:hiddenFill xmlns:a14="http://schemas.microsoft.com/office/drawing/2010/main">
                  <a:solidFill>
                    <a:srgbClr val="FFFFFF"/>
                  </a:solidFill>
                </a14:hiddenFill>
              </a:ext>
            </a:extLst>
          </p:spPr>
        </p:pic>
        <p:sp>
          <p:nvSpPr>
            <p:cNvPr id="46" name="Rectangle 1">
              <a:extLst>
                <a:ext uri="{FF2B5EF4-FFF2-40B4-BE49-F238E27FC236}">
                  <a16:creationId xmlns:a16="http://schemas.microsoft.com/office/drawing/2014/main" id="{423C7E3D-EE62-4785-8360-6F7EE9B97962}"/>
                </a:ext>
              </a:extLst>
            </p:cNvPr>
            <p:cNvSpPr>
              <a:spLocks noChangeArrowheads="1"/>
            </p:cNvSpPr>
            <p:nvPr/>
          </p:nvSpPr>
          <p:spPr bwMode="auto">
            <a:xfrm>
              <a:off x="331887" y="432164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ld" panose="02000803030000020004" pitchFamily="2" charset="0"/>
                  <a:cs typeface="Gotham Book" pitchFamily="50" charset="0"/>
                </a:rPr>
                <a:t>Data Cleaning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7" name="Rectangle 1">
              <a:extLst>
                <a:ext uri="{FF2B5EF4-FFF2-40B4-BE49-F238E27FC236}">
                  <a16:creationId xmlns:a16="http://schemas.microsoft.com/office/drawing/2014/main" id="{C8D31604-0453-4FFF-B73E-693406A04BA7}"/>
                </a:ext>
              </a:extLst>
            </p:cNvPr>
            <p:cNvSpPr>
              <a:spLocks noChangeArrowheads="1"/>
            </p:cNvSpPr>
            <p:nvPr/>
          </p:nvSpPr>
          <p:spPr bwMode="auto">
            <a:xfrm>
              <a:off x="331887"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Null handling</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Combine/remove </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Outlier removal</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EDA</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1" name="Group 10">
            <a:extLst>
              <a:ext uri="{FF2B5EF4-FFF2-40B4-BE49-F238E27FC236}">
                <a16:creationId xmlns:a16="http://schemas.microsoft.com/office/drawing/2014/main" id="{EEA24288-1159-41C1-B728-D03401B6AB70}"/>
              </a:ext>
            </a:extLst>
          </p:cNvPr>
          <p:cNvGrpSpPr/>
          <p:nvPr/>
        </p:nvGrpSpPr>
        <p:grpSpPr>
          <a:xfrm>
            <a:off x="3261355" y="2230482"/>
            <a:ext cx="2328763" cy="3959592"/>
            <a:chOff x="3269333" y="2230482"/>
            <a:chExt cx="2328763" cy="3959592"/>
          </a:xfrm>
        </p:grpSpPr>
        <p:pic>
          <p:nvPicPr>
            <p:cNvPr id="5124" name="Picture 4" descr="Related image">
              <a:extLst>
                <a:ext uri="{FF2B5EF4-FFF2-40B4-BE49-F238E27FC236}">
                  <a16:creationId xmlns:a16="http://schemas.microsoft.com/office/drawing/2014/main" id="{B4EC9AB1-4090-4AB9-9BB6-9FC79F608D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91" r="21891"/>
            <a:stretch/>
          </p:blipFill>
          <p:spPr bwMode="auto">
            <a:xfrm>
              <a:off x="3381345" y="2230482"/>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48" name="Rectangle 1">
              <a:extLst>
                <a:ext uri="{FF2B5EF4-FFF2-40B4-BE49-F238E27FC236}">
                  <a16:creationId xmlns:a16="http://schemas.microsoft.com/office/drawing/2014/main" id="{4D200B09-38BD-477A-A961-E0406494B9AB}"/>
                </a:ext>
              </a:extLst>
            </p:cNvPr>
            <p:cNvSpPr>
              <a:spLocks noChangeArrowheads="1"/>
            </p:cNvSpPr>
            <p:nvPr/>
          </p:nvSpPr>
          <p:spPr bwMode="auto">
            <a:xfrm>
              <a:off x="3269333" y="4321642"/>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One-Hot Encoding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9" name="Rectangle 1">
              <a:extLst>
                <a:ext uri="{FF2B5EF4-FFF2-40B4-BE49-F238E27FC236}">
                  <a16:creationId xmlns:a16="http://schemas.microsoft.com/office/drawing/2014/main" id="{09FC5681-CED4-45C7-A644-EF84C9C96A77}"/>
                </a:ext>
              </a:extLst>
            </p:cNvPr>
            <p:cNvSpPr>
              <a:spLocks noChangeArrowheads="1"/>
            </p:cNvSpPr>
            <p:nvPr/>
          </p:nvSpPr>
          <p:spPr bwMode="auto">
            <a:xfrm>
              <a:off x="3269333"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Encode category variable</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Ensure same shape for Train &amp; Test</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0" name="Group 9">
            <a:extLst>
              <a:ext uri="{FF2B5EF4-FFF2-40B4-BE49-F238E27FC236}">
                <a16:creationId xmlns:a16="http://schemas.microsoft.com/office/drawing/2014/main" id="{58C19C94-F175-461A-A54B-993EE160445C}"/>
              </a:ext>
            </a:extLst>
          </p:cNvPr>
          <p:cNvGrpSpPr/>
          <p:nvPr/>
        </p:nvGrpSpPr>
        <p:grpSpPr>
          <a:xfrm>
            <a:off x="6190823" y="2230482"/>
            <a:ext cx="2328763" cy="3311219"/>
            <a:chOff x="6182844" y="2231550"/>
            <a:chExt cx="2328763" cy="3311219"/>
          </a:xfrm>
        </p:grpSpPr>
        <p:pic>
          <p:nvPicPr>
            <p:cNvPr id="5126" name="Picture 6" descr="Image result for features">
              <a:extLst>
                <a:ext uri="{FF2B5EF4-FFF2-40B4-BE49-F238E27FC236}">
                  <a16:creationId xmlns:a16="http://schemas.microsoft.com/office/drawing/2014/main" id="{505B7A62-AA9B-44AE-A1C2-A751CD53CC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00" r="20000"/>
            <a:stretch/>
          </p:blipFill>
          <p:spPr bwMode="auto">
            <a:xfrm>
              <a:off x="6182844" y="223155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0" name="Rectangle 1">
              <a:extLst>
                <a:ext uri="{FF2B5EF4-FFF2-40B4-BE49-F238E27FC236}">
                  <a16:creationId xmlns:a16="http://schemas.microsoft.com/office/drawing/2014/main" id="{7675998D-3495-4368-AC79-113E54D0E316}"/>
                </a:ext>
              </a:extLst>
            </p:cNvPr>
            <p:cNvSpPr>
              <a:spLocks noChangeArrowheads="1"/>
            </p:cNvSpPr>
            <p:nvPr/>
          </p:nvSpPr>
          <p:spPr bwMode="auto">
            <a:xfrm>
              <a:off x="6182844" y="432066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Feature Engineering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1" name="Rectangle 1">
              <a:extLst>
                <a:ext uri="{FF2B5EF4-FFF2-40B4-BE49-F238E27FC236}">
                  <a16:creationId xmlns:a16="http://schemas.microsoft.com/office/drawing/2014/main" id="{8D227A40-71AC-4622-BA7C-D6FC7FC10149}"/>
                </a:ext>
              </a:extLst>
            </p:cNvPr>
            <p:cNvSpPr>
              <a:spLocks noChangeArrowheads="1"/>
            </p:cNvSpPr>
            <p:nvPr/>
          </p:nvSpPr>
          <p:spPr bwMode="auto">
            <a:xfrm>
              <a:off x="6182844" y="4841808"/>
              <a:ext cx="2328763"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Lasso Selection</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30 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8" name="Group 7">
            <a:extLst>
              <a:ext uri="{FF2B5EF4-FFF2-40B4-BE49-F238E27FC236}">
                <a16:creationId xmlns:a16="http://schemas.microsoft.com/office/drawing/2014/main" id="{E7623232-3C9B-461B-BA58-5719D3B8C3B1}"/>
              </a:ext>
            </a:extLst>
          </p:cNvPr>
          <p:cNvGrpSpPr/>
          <p:nvPr/>
        </p:nvGrpSpPr>
        <p:grpSpPr>
          <a:xfrm>
            <a:off x="9120291" y="2230482"/>
            <a:ext cx="2658960" cy="3578588"/>
            <a:chOff x="9120291" y="2237900"/>
            <a:chExt cx="2658960" cy="3578588"/>
          </a:xfrm>
        </p:grpSpPr>
        <p:pic>
          <p:nvPicPr>
            <p:cNvPr id="5128" name="Picture 8" descr="Image result for graphical modelling">
              <a:extLst>
                <a:ext uri="{FF2B5EF4-FFF2-40B4-BE49-F238E27FC236}">
                  <a16:creationId xmlns:a16="http://schemas.microsoft.com/office/drawing/2014/main" id="{3C452747-342A-48CC-BD0B-5C77E296F2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918" r="9918"/>
            <a:stretch/>
          </p:blipFill>
          <p:spPr bwMode="auto">
            <a:xfrm>
              <a:off x="9291363" y="223790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2" name="Rectangle 1">
              <a:extLst>
                <a:ext uri="{FF2B5EF4-FFF2-40B4-BE49-F238E27FC236}">
                  <a16:creationId xmlns:a16="http://schemas.microsoft.com/office/drawing/2014/main" id="{04B8EDE0-5251-40B7-A6E0-1EEF4AEBB71D}"/>
                </a:ext>
              </a:extLst>
            </p:cNvPr>
            <p:cNvSpPr>
              <a:spLocks noChangeArrowheads="1"/>
            </p:cNvSpPr>
            <p:nvPr/>
          </p:nvSpPr>
          <p:spPr bwMode="auto">
            <a:xfrm>
              <a:off x="9120291" y="4327019"/>
              <a:ext cx="2597745" cy="36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Modeling &amp; Prediction</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3" name="Rectangle 1">
              <a:extLst>
                <a:ext uri="{FF2B5EF4-FFF2-40B4-BE49-F238E27FC236}">
                  <a16:creationId xmlns:a16="http://schemas.microsoft.com/office/drawing/2014/main" id="{77CFE75D-390D-43F6-A9B8-EAC17A90A534}"/>
                </a:ext>
              </a:extLst>
            </p:cNvPr>
            <p:cNvSpPr>
              <a:spLocks noChangeArrowheads="1"/>
            </p:cNvSpPr>
            <p:nvPr/>
          </p:nvSpPr>
          <p:spPr bwMode="auto">
            <a:xfrm>
              <a:off x="9450488" y="4792361"/>
              <a:ext cx="2328763" cy="1024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4 model: LR, Lasso, Ridge, Elastic</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Predict with LR</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cxnSp>
        <p:nvCxnSpPr>
          <p:cNvPr id="14" name="Straight Arrow Connector 13">
            <a:extLst>
              <a:ext uri="{FF2B5EF4-FFF2-40B4-BE49-F238E27FC236}">
                <a16:creationId xmlns:a16="http://schemas.microsoft.com/office/drawing/2014/main" id="{A07247D4-7F35-4922-A3C9-5C6B1D9C3305}"/>
              </a:ext>
            </a:extLst>
          </p:cNvPr>
          <p:cNvCxnSpPr/>
          <p:nvPr/>
        </p:nvCxnSpPr>
        <p:spPr>
          <a:xfrm>
            <a:off x="412749" y="6540500"/>
            <a:ext cx="11160000" cy="0"/>
          </a:xfrm>
          <a:prstGeom prst="straightConnector1">
            <a:avLst/>
          </a:prstGeom>
          <a:ln w="76200">
            <a:solidFill>
              <a:srgbClr val="54B94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230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MODEL SELECTION</a:t>
            </a:r>
          </a:p>
        </p:txBody>
      </p:sp>
      <p:pic>
        <p:nvPicPr>
          <p:cNvPr id="2" name="Picture 1">
            <a:extLst>
              <a:ext uri="{FF2B5EF4-FFF2-40B4-BE49-F238E27FC236}">
                <a16:creationId xmlns:a16="http://schemas.microsoft.com/office/drawing/2014/main" id="{1A3B4776-E669-49BA-8BDE-9F63C5195821}"/>
              </a:ext>
            </a:extLst>
          </p:cNvPr>
          <p:cNvPicPr>
            <a:picLocks noChangeAspect="1"/>
          </p:cNvPicPr>
          <p:nvPr/>
        </p:nvPicPr>
        <p:blipFill rotWithShape="1">
          <a:blip r:embed="rId3"/>
          <a:srcRect l="1543" t="45371" r="20926" b="19629"/>
          <a:stretch/>
        </p:blipFill>
        <p:spPr>
          <a:xfrm>
            <a:off x="6921500" y="2660976"/>
            <a:ext cx="4000500" cy="1203972"/>
          </a:xfrm>
          <a:prstGeom prst="rect">
            <a:avLst/>
          </a:prstGeom>
        </p:spPr>
      </p:pic>
      <p:pic>
        <p:nvPicPr>
          <p:cNvPr id="3" name="Picture 2">
            <a:extLst>
              <a:ext uri="{FF2B5EF4-FFF2-40B4-BE49-F238E27FC236}">
                <a16:creationId xmlns:a16="http://schemas.microsoft.com/office/drawing/2014/main" id="{7E6A135B-FF23-4C44-8BE8-5DC0FA17449A}"/>
              </a:ext>
            </a:extLst>
          </p:cNvPr>
          <p:cNvPicPr>
            <a:picLocks noChangeAspect="1"/>
          </p:cNvPicPr>
          <p:nvPr/>
        </p:nvPicPr>
        <p:blipFill rotWithShape="1">
          <a:blip r:embed="rId4"/>
          <a:srcRect l="2531" t="45278" r="20185" b="30323"/>
          <a:stretch/>
        </p:blipFill>
        <p:spPr>
          <a:xfrm>
            <a:off x="6921500" y="4673983"/>
            <a:ext cx="4175554" cy="878826"/>
          </a:xfrm>
          <a:prstGeom prst="rect">
            <a:avLst/>
          </a:prstGeom>
        </p:spPr>
      </p:pic>
      <p:pic>
        <p:nvPicPr>
          <p:cNvPr id="9" name="Picture 8">
            <a:extLst>
              <a:ext uri="{FF2B5EF4-FFF2-40B4-BE49-F238E27FC236}">
                <a16:creationId xmlns:a16="http://schemas.microsoft.com/office/drawing/2014/main" id="{FAF136CB-6A6E-4DD1-BA19-5A42C620D5E2}"/>
              </a:ext>
            </a:extLst>
          </p:cNvPr>
          <p:cNvPicPr>
            <a:picLocks noChangeAspect="1"/>
          </p:cNvPicPr>
          <p:nvPr/>
        </p:nvPicPr>
        <p:blipFill rotWithShape="1">
          <a:blip r:embed="rId5"/>
          <a:srcRect l="16234" t="52870" r="10679" b="34029"/>
          <a:stretch/>
        </p:blipFill>
        <p:spPr>
          <a:xfrm>
            <a:off x="927099" y="4728021"/>
            <a:ext cx="5168901" cy="617660"/>
          </a:xfrm>
          <a:prstGeom prst="rect">
            <a:avLst/>
          </a:prstGeom>
        </p:spPr>
      </p:pic>
      <p:pic>
        <p:nvPicPr>
          <p:cNvPr id="13" name="Picture 12">
            <a:extLst>
              <a:ext uri="{FF2B5EF4-FFF2-40B4-BE49-F238E27FC236}">
                <a16:creationId xmlns:a16="http://schemas.microsoft.com/office/drawing/2014/main" id="{19D385F7-940A-4150-9B4C-23742A6F52A7}"/>
              </a:ext>
            </a:extLst>
          </p:cNvPr>
          <p:cNvPicPr>
            <a:picLocks noChangeAspect="1"/>
          </p:cNvPicPr>
          <p:nvPr/>
        </p:nvPicPr>
        <p:blipFill rotWithShape="1">
          <a:blip r:embed="rId6"/>
          <a:srcRect l="30988" t="42870" r="22654" b="45000"/>
          <a:stretch/>
        </p:blipFill>
        <p:spPr>
          <a:xfrm>
            <a:off x="1066800" y="2701352"/>
            <a:ext cx="4768851" cy="831850"/>
          </a:xfrm>
          <a:prstGeom prst="rect">
            <a:avLst/>
          </a:prstGeom>
        </p:spPr>
      </p:pic>
      <p:sp>
        <p:nvSpPr>
          <p:cNvPr id="27" name="Rectangle 1">
            <a:extLst>
              <a:ext uri="{FF2B5EF4-FFF2-40B4-BE49-F238E27FC236}">
                <a16:creationId xmlns:a16="http://schemas.microsoft.com/office/drawing/2014/main" id="{CE24A441-C0C8-4EB1-8037-E30E7DA0E1E2}"/>
              </a:ext>
            </a:extLst>
          </p:cNvPr>
          <p:cNvSpPr>
            <a:spLocks noChangeArrowheads="1"/>
          </p:cNvSpPr>
          <p:nvPr/>
        </p:nvSpPr>
        <p:spPr bwMode="auto">
          <a:xfrm>
            <a:off x="1504950" y="2068035"/>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Linear Regression</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8" name="Rectangle 1">
            <a:extLst>
              <a:ext uri="{FF2B5EF4-FFF2-40B4-BE49-F238E27FC236}">
                <a16:creationId xmlns:a16="http://schemas.microsoft.com/office/drawing/2014/main" id="{0F8C511B-FC73-489E-85E8-B6704A7A771B}"/>
              </a:ext>
            </a:extLst>
          </p:cNvPr>
          <p:cNvSpPr>
            <a:spLocks noChangeArrowheads="1"/>
          </p:cNvSpPr>
          <p:nvPr/>
        </p:nvSpPr>
        <p:spPr bwMode="auto">
          <a:xfrm>
            <a:off x="7118350" y="2068035"/>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Ridge</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9" name="Rectangle 1">
            <a:extLst>
              <a:ext uri="{FF2B5EF4-FFF2-40B4-BE49-F238E27FC236}">
                <a16:creationId xmlns:a16="http://schemas.microsoft.com/office/drawing/2014/main" id="{B72448B0-3495-4BE8-8C75-3DB4CF473792}"/>
              </a:ext>
            </a:extLst>
          </p:cNvPr>
          <p:cNvSpPr>
            <a:spLocks noChangeArrowheads="1"/>
          </p:cNvSpPr>
          <p:nvPr/>
        </p:nvSpPr>
        <p:spPr bwMode="auto">
          <a:xfrm>
            <a:off x="7118350" y="4207893"/>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Lasso</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30" name="Rectangle 1">
            <a:extLst>
              <a:ext uri="{FF2B5EF4-FFF2-40B4-BE49-F238E27FC236}">
                <a16:creationId xmlns:a16="http://schemas.microsoft.com/office/drawing/2014/main" id="{005731AF-C44F-4107-9579-D49B122FF2B6}"/>
              </a:ext>
            </a:extLst>
          </p:cNvPr>
          <p:cNvSpPr>
            <a:spLocks noChangeArrowheads="1"/>
          </p:cNvSpPr>
          <p:nvPr/>
        </p:nvSpPr>
        <p:spPr bwMode="auto">
          <a:xfrm>
            <a:off x="1504950" y="4205738"/>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Elastic Net</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Tree>
    <p:extLst>
      <p:ext uri="{BB962C8B-B14F-4D97-AF65-F5344CB8AC3E}">
        <p14:creationId xmlns:p14="http://schemas.microsoft.com/office/powerpoint/2010/main" val="3958316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MODEL SELECTION</a:t>
            </a:r>
          </a:p>
        </p:txBody>
      </p:sp>
      <p:sp>
        <p:nvSpPr>
          <p:cNvPr id="15" name="Rectangle 1">
            <a:extLst>
              <a:ext uri="{FF2B5EF4-FFF2-40B4-BE49-F238E27FC236}">
                <a16:creationId xmlns:a16="http://schemas.microsoft.com/office/drawing/2014/main" id="{01668EB4-9E54-4C74-A0C3-2A268A624F40}"/>
              </a:ext>
            </a:extLst>
          </p:cNvPr>
          <p:cNvSpPr>
            <a:spLocks noChangeArrowheads="1"/>
          </p:cNvSpPr>
          <p:nvPr/>
        </p:nvSpPr>
        <p:spPr bwMode="auto">
          <a:xfrm>
            <a:off x="800100" y="2006824"/>
            <a:ext cx="7581900" cy="419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eaLnBrk="0" fontAlgn="base" hangingPunct="0">
              <a:lnSpc>
                <a:spcPct val="150000"/>
              </a:lnSpc>
              <a:spcBef>
                <a:spcPct val="0"/>
              </a:spcBef>
              <a:spcAft>
                <a:spcPct val="0"/>
              </a:spcAft>
              <a:buFont typeface="+mj-lt"/>
              <a:buAutoNum type="arabicPeriod"/>
            </a:pPr>
            <a:r>
              <a:rPr kumimoji="0" lang="en-US" altLang="en-US" b="0" i="0" u="none" strike="noStrike" cap="none" normalizeH="0" baseline="0" dirty="0">
                <a:ln>
                  <a:noFill/>
                </a:ln>
                <a:solidFill>
                  <a:schemeClr val="tx1"/>
                </a:solidFill>
                <a:effectLst/>
                <a:latin typeface="Gotham Book" pitchFamily="50" charset="0"/>
                <a:cs typeface="Gotham Book" pitchFamily="50" charset="0"/>
              </a:rPr>
              <a:t>Train/Test Split: 0.25 test size</a:t>
            </a:r>
          </a:p>
          <a:p>
            <a:pPr marL="342900" lvl="0" indent="-342900" eaLnBrk="0" fontAlgn="base" hangingPunct="0">
              <a:lnSpc>
                <a:spcPct val="150000"/>
              </a:lnSpc>
              <a:spcBef>
                <a:spcPct val="0"/>
              </a:spcBef>
              <a:spcAft>
                <a:spcPct val="0"/>
              </a:spcAft>
              <a:buFont typeface="+mj-lt"/>
              <a:buAutoNum type="arabicPeriod"/>
            </a:pPr>
            <a:r>
              <a:rPr lang="en-US" altLang="en-US" dirty="0">
                <a:latin typeface="Gotham Book" pitchFamily="50" charset="0"/>
                <a:cs typeface="Gotham Book" pitchFamily="50" charset="0"/>
              </a:rPr>
              <a:t>Validation of model by comparing scores of 4 models</a:t>
            </a: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r>
              <a:rPr lang="en-US" altLang="en-US" dirty="0">
                <a:latin typeface="Gotham Book" pitchFamily="50" charset="0"/>
                <a:cs typeface="Gotham Book" pitchFamily="50" charset="0"/>
              </a:rPr>
              <a:t>Select Linear Regression and fit X, y (Before split data)</a:t>
            </a:r>
          </a:p>
          <a:p>
            <a:pPr marL="342900" lvl="0" indent="-342900" eaLnBrk="0" fontAlgn="base" hangingPunct="0">
              <a:lnSpc>
                <a:spcPct val="150000"/>
              </a:lnSpc>
              <a:spcBef>
                <a:spcPct val="0"/>
              </a:spcBef>
              <a:spcAft>
                <a:spcPct val="0"/>
              </a:spcAft>
              <a:buFont typeface="+mj-lt"/>
              <a:buAutoNum type="arabicPeriod"/>
            </a:pPr>
            <a:r>
              <a:rPr lang="en-US" altLang="en-US" dirty="0">
                <a:latin typeface="Gotham Book" pitchFamily="50" charset="0"/>
                <a:cs typeface="Gotham Book" pitchFamily="50" charset="0"/>
              </a:rPr>
              <a:t>Predict with test data set </a:t>
            </a:r>
          </a:p>
        </p:txBody>
      </p:sp>
      <p:graphicFrame>
        <p:nvGraphicFramePr>
          <p:cNvPr id="4" name="Table 7">
            <a:extLst>
              <a:ext uri="{FF2B5EF4-FFF2-40B4-BE49-F238E27FC236}">
                <a16:creationId xmlns:a16="http://schemas.microsoft.com/office/drawing/2014/main" id="{00E5F02B-01D6-413E-B8EC-132487A0B4A6}"/>
              </a:ext>
            </a:extLst>
          </p:cNvPr>
          <p:cNvGraphicFramePr>
            <a:graphicFrameLocks noGrp="1"/>
          </p:cNvGraphicFramePr>
          <p:nvPr>
            <p:extLst>
              <p:ext uri="{D42A27DB-BD31-4B8C-83A1-F6EECF244321}">
                <p14:modId xmlns:p14="http://schemas.microsoft.com/office/powerpoint/2010/main" val="1265084437"/>
              </p:ext>
            </p:extLst>
          </p:nvPr>
        </p:nvGraphicFramePr>
        <p:xfrm>
          <a:off x="1928749" y="3222684"/>
          <a:ext cx="8128000" cy="1854200"/>
        </p:xfrm>
        <a:graphic>
          <a:graphicData uri="http://schemas.openxmlformats.org/drawingml/2006/table">
            <a:tbl>
              <a:tblPr firstRow="1" bandRow="1">
                <a:tableStyleId>{2D5ABB26-0587-4C30-8999-92F81FD0307C}</a:tableStyleId>
              </a:tblPr>
              <a:tblGrid>
                <a:gridCol w="4630801">
                  <a:extLst>
                    <a:ext uri="{9D8B030D-6E8A-4147-A177-3AD203B41FA5}">
                      <a16:colId xmlns:a16="http://schemas.microsoft.com/office/drawing/2014/main" val="3471967687"/>
                    </a:ext>
                  </a:extLst>
                </a:gridCol>
                <a:gridCol w="3497199">
                  <a:extLst>
                    <a:ext uri="{9D8B030D-6E8A-4147-A177-3AD203B41FA5}">
                      <a16:colId xmlns:a16="http://schemas.microsoft.com/office/drawing/2014/main" val="528225445"/>
                    </a:ext>
                  </a:extLst>
                </a:gridCol>
              </a:tblGrid>
              <a:tr h="370840">
                <a:tc>
                  <a:txBody>
                    <a:bodyPr/>
                    <a:lstStyle/>
                    <a:p>
                      <a:r>
                        <a:rPr lang="en-SG" dirty="0">
                          <a:solidFill>
                            <a:srgbClr val="54B948"/>
                          </a:solidFill>
                          <a:latin typeface="Gotham Bold" panose="02000803030000020004" pitchFamily="2" charset="0"/>
                          <a:cs typeface="Gotham Book" pitchFamily="50" charset="0"/>
                        </a:rPr>
                        <a:t>Model</a:t>
                      </a:r>
                    </a:p>
                  </a:txBody>
                  <a:tcPr>
                    <a:lnL w="12700" cap="flat" cmpd="sng" algn="ctr">
                      <a:solidFill>
                        <a:srgbClr val="231F2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31F20"/>
                      </a:solidFill>
                      <a:prstDash val="solid"/>
                      <a:round/>
                      <a:headEnd type="none" w="med" len="med"/>
                      <a:tailEnd type="none" w="med" len="med"/>
                    </a:lnT>
                    <a:solidFill>
                      <a:srgbClr val="231F20"/>
                    </a:solidFill>
                  </a:tcPr>
                </a:tc>
                <a:tc>
                  <a:txBody>
                    <a:bodyPr/>
                    <a:lstStyle/>
                    <a:p>
                      <a:r>
                        <a:rPr lang="en-SG" dirty="0">
                          <a:solidFill>
                            <a:srgbClr val="54B948"/>
                          </a:solidFill>
                          <a:latin typeface="Gotham Bold" panose="02000803030000020004" pitchFamily="2" charset="0"/>
                          <a:cs typeface="Gotham Book" pitchFamily="50" charset="0"/>
                        </a:rPr>
                        <a:t>R2 Score</a:t>
                      </a:r>
                    </a:p>
                  </a:txBody>
                  <a:tcPr>
                    <a:lnL w="12700" cap="flat" cmpd="sng" algn="ctr">
                      <a:no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31F20"/>
                    </a:solidFill>
                  </a:tcPr>
                </a:tc>
                <a:extLst>
                  <a:ext uri="{0D108BD9-81ED-4DB2-BD59-A6C34878D82A}">
                    <a16:rowId xmlns:a16="http://schemas.microsoft.com/office/drawing/2014/main" val="1558711716"/>
                  </a:ext>
                </a:extLst>
              </a:tr>
              <a:tr h="370840">
                <a:tc>
                  <a:txBody>
                    <a:bodyPr/>
                    <a:lstStyle/>
                    <a:p>
                      <a:r>
                        <a:rPr lang="en-SG" sz="1600" dirty="0">
                          <a:solidFill>
                            <a:srgbClr val="231F20"/>
                          </a:solidFill>
                          <a:latin typeface="Gotham Bold" panose="02000803030000020004" pitchFamily="2" charset="0"/>
                          <a:cs typeface="Gotham Book" pitchFamily="50" charset="0"/>
                        </a:rPr>
                        <a:t>Linear Regression</a:t>
                      </a:r>
                    </a:p>
                  </a:txBody>
                  <a:tcPr>
                    <a:lnL w="12700" cap="flat" cmpd="sng" algn="ctr">
                      <a:solidFill>
                        <a:srgbClr val="231F20"/>
                      </a:solidFill>
                      <a:prstDash val="solid"/>
                      <a:round/>
                      <a:headEnd type="none" w="med" len="med"/>
                      <a:tailEnd type="none" w="med" len="med"/>
                    </a:lnL>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ld" panose="02000803030000020004" pitchFamily="2" charset="0"/>
                          <a:cs typeface="Gotham Book" pitchFamily="50" charset="0"/>
                        </a:rPr>
                        <a:t>0.8852429133130981</a:t>
                      </a:r>
                    </a:p>
                  </a:txBody>
                  <a:tcPr>
                    <a:lnR w="12700" cap="flat" cmpd="sng" algn="ctr">
                      <a:solidFill>
                        <a:srgbClr val="231F2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898686353"/>
                  </a:ext>
                </a:extLst>
              </a:tr>
              <a:tr h="370840">
                <a:tc>
                  <a:txBody>
                    <a:bodyPr/>
                    <a:lstStyle/>
                    <a:p>
                      <a:r>
                        <a:rPr lang="en-SG" sz="1600" dirty="0">
                          <a:solidFill>
                            <a:srgbClr val="231F20"/>
                          </a:solidFill>
                          <a:latin typeface="Gotham Book" pitchFamily="50" charset="0"/>
                          <a:cs typeface="Gotham Book" pitchFamily="50" charset="0"/>
                        </a:rPr>
                        <a:t>Ridge</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ok" pitchFamily="50" charset="0"/>
                          <a:cs typeface="Gotham Book" pitchFamily="50" charset="0"/>
                        </a:rPr>
                        <a:t>0.8851807633561328</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649055188"/>
                  </a:ext>
                </a:extLst>
              </a:tr>
              <a:tr h="370840">
                <a:tc>
                  <a:txBody>
                    <a:bodyPr/>
                    <a:lstStyle/>
                    <a:p>
                      <a:r>
                        <a:rPr lang="en-SG" sz="1600" dirty="0">
                          <a:solidFill>
                            <a:srgbClr val="231F20"/>
                          </a:solidFill>
                          <a:latin typeface="Gotham Book" pitchFamily="50" charset="0"/>
                          <a:cs typeface="Gotham Book" pitchFamily="50" charset="0"/>
                        </a:rPr>
                        <a:t>Lasso</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ok" pitchFamily="50" charset="0"/>
                          <a:cs typeface="Gotham Book" pitchFamily="50" charset="0"/>
                        </a:rPr>
                        <a:t>0.8852429122211832</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224073149"/>
                  </a:ext>
                </a:extLst>
              </a:tr>
              <a:tr h="370840">
                <a:tc>
                  <a:txBody>
                    <a:bodyPr/>
                    <a:lstStyle/>
                    <a:p>
                      <a:r>
                        <a:rPr lang="en-SG" sz="1600" dirty="0">
                          <a:solidFill>
                            <a:srgbClr val="231F20"/>
                          </a:solidFill>
                          <a:latin typeface="Gotham Book" pitchFamily="50" charset="0"/>
                          <a:cs typeface="Gotham Book" pitchFamily="50" charset="0"/>
                        </a:rPr>
                        <a:t>Elastic Net</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ok" pitchFamily="50" charset="0"/>
                          <a:cs typeface="Gotham Book" pitchFamily="50" charset="0"/>
                        </a:rPr>
                        <a:t>0.8727541829079618</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591653037"/>
                  </a:ext>
                </a:extLst>
              </a:tr>
            </a:tbl>
          </a:graphicData>
        </a:graphic>
      </p:graphicFrame>
    </p:spTree>
    <p:extLst>
      <p:ext uri="{BB962C8B-B14F-4D97-AF65-F5344CB8AC3E}">
        <p14:creationId xmlns:p14="http://schemas.microsoft.com/office/powerpoint/2010/main" val="732203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PREDICTION WITH LR</a:t>
            </a:r>
          </a:p>
        </p:txBody>
      </p:sp>
      <p:graphicFrame>
        <p:nvGraphicFramePr>
          <p:cNvPr id="8" name="Table 7">
            <a:extLst>
              <a:ext uri="{FF2B5EF4-FFF2-40B4-BE49-F238E27FC236}">
                <a16:creationId xmlns:a16="http://schemas.microsoft.com/office/drawing/2014/main" id="{109BF19E-5C4B-42F1-B158-1BCECD7EDC9B}"/>
              </a:ext>
            </a:extLst>
          </p:cNvPr>
          <p:cNvGraphicFramePr>
            <a:graphicFrameLocks noGrp="1"/>
          </p:cNvGraphicFramePr>
          <p:nvPr>
            <p:extLst>
              <p:ext uri="{D42A27DB-BD31-4B8C-83A1-F6EECF244321}">
                <p14:modId xmlns:p14="http://schemas.microsoft.com/office/powerpoint/2010/main" val="4050734851"/>
              </p:ext>
            </p:extLst>
          </p:nvPr>
        </p:nvGraphicFramePr>
        <p:xfrm>
          <a:off x="887349" y="5445184"/>
          <a:ext cx="4827651" cy="370840"/>
        </p:xfrm>
        <a:graphic>
          <a:graphicData uri="http://schemas.openxmlformats.org/drawingml/2006/table">
            <a:tbl>
              <a:tblPr firstRow="1" bandRow="1">
                <a:tableStyleId>{2D5ABB26-0587-4C30-8999-92F81FD0307C}</a:tableStyleId>
              </a:tblPr>
              <a:tblGrid>
                <a:gridCol w="1381387">
                  <a:extLst>
                    <a:ext uri="{9D8B030D-6E8A-4147-A177-3AD203B41FA5}">
                      <a16:colId xmlns:a16="http://schemas.microsoft.com/office/drawing/2014/main" val="3471967687"/>
                    </a:ext>
                  </a:extLst>
                </a:gridCol>
                <a:gridCol w="3446264">
                  <a:extLst>
                    <a:ext uri="{9D8B030D-6E8A-4147-A177-3AD203B41FA5}">
                      <a16:colId xmlns:a16="http://schemas.microsoft.com/office/drawing/2014/main" val="528225445"/>
                    </a:ext>
                  </a:extLst>
                </a:gridCol>
              </a:tblGrid>
              <a:tr h="370840">
                <a:tc>
                  <a:txBody>
                    <a:bodyPr/>
                    <a:lstStyle/>
                    <a:p>
                      <a:r>
                        <a:rPr lang="en-SG" sz="1600" dirty="0">
                          <a:solidFill>
                            <a:srgbClr val="54B948"/>
                          </a:solidFill>
                          <a:latin typeface="Gotham Bold" panose="02000803030000020004" pitchFamily="2" charset="0"/>
                          <a:cs typeface="Gotham Book" pitchFamily="50" charset="0"/>
                        </a:rPr>
                        <a:t>R2 Score</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rgbClr val="231F20"/>
                    </a:solidFill>
                  </a:tcPr>
                </a:tc>
                <a:tc>
                  <a:txBody>
                    <a:bodyPr/>
                    <a:lstStyle/>
                    <a:p>
                      <a:r>
                        <a:rPr lang="en-SG" sz="1600" dirty="0">
                          <a:latin typeface="Gotham Book" pitchFamily="50" charset="0"/>
                          <a:cs typeface="Gotham Book" pitchFamily="50" charset="0"/>
                        </a:rPr>
                        <a:t>0.8871977269985987</a:t>
                      </a:r>
                      <a:endParaRPr lang="en-SG" sz="1600" dirty="0">
                        <a:solidFill>
                          <a:srgbClr val="231F20"/>
                        </a:solidFill>
                        <a:latin typeface="Gotham Book" pitchFamily="50" charset="0"/>
                        <a:cs typeface="Gotham Book" pitchFamily="50" charset="0"/>
                      </a:endParaRP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noFill/>
                  </a:tcPr>
                </a:tc>
                <a:extLst>
                  <a:ext uri="{0D108BD9-81ED-4DB2-BD59-A6C34878D82A}">
                    <a16:rowId xmlns:a16="http://schemas.microsoft.com/office/drawing/2014/main" val="3898686353"/>
                  </a:ext>
                </a:extLst>
              </a:tr>
            </a:tbl>
          </a:graphicData>
        </a:graphic>
      </p:graphicFrame>
      <p:pic>
        <p:nvPicPr>
          <p:cNvPr id="3" name="Picture 2" descr="A screenshot of a cell phone&#10;&#10;Description automatically generated">
            <a:extLst>
              <a:ext uri="{FF2B5EF4-FFF2-40B4-BE49-F238E27FC236}">
                <a16:creationId xmlns:a16="http://schemas.microsoft.com/office/drawing/2014/main" id="{EB3A751D-F85B-42EF-AC7D-3CEE080D1EA1}"/>
              </a:ext>
            </a:extLst>
          </p:cNvPr>
          <p:cNvPicPr>
            <a:picLocks noChangeAspect="1"/>
          </p:cNvPicPr>
          <p:nvPr/>
        </p:nvPicPr>
        <p:blipFill rotWithShape="1">
          <a:blip r:embed="rId3">
            <a:extLst>
              <a:ext uri="{28A0092B-C50C-407E-A947-70E740481C1C}">
                <a14:useLocalDpi xmlns:a14="http://schemas.microsoft.com/office/drawing/2010/main" val="0"/>
              </a:ext>
            </a:extLst>
          </a:blip>
          <a:srcRect t="48787"/>
          <a:stretch/>
        </p:blipFill>
        <p:spPr>
          <a:xfrm>
            <a:off x="887349" y="2218978"/>
            <a:ext cx="9044054" cy="2680513"/>
          </a:xfrm>
          <a:prstGeom prst="rect">
            <a:avLst/>
          </a:prstGeom>
        </p:spPr>
      </p:pic>
    </p:spTree>
    <p:extLst>
      <p:ext uri="{BB962C8B-B14F-4D97-AF65-F5344CB8AC3E}">
        <p14:creationId xmlns:p14="http://schemas.microsoft.com/office/powerpoint/2010/main" val="38093682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TotalTime>
  <Words>491</Words>
  <Application>Microsoft Office PowerPoint</Application>
  <PresentationFormat>Widescreen</PresentationFormat>
  <Paragraphs>134</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Gotham Black</vt:lpstr>
      <vt:lpstr>Gotham Bold</vt:lpstr>
      <vt:lpstr>Gotham Book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Boon Jun</dc:creator>
  <cp:lastModifiedBy>Boon Jun</cp:lastModifiedBy>
  <cp:revision>16</cp:revision>
  <dcterms:created xsi:type="dcterms:W3CDTF">2020-01-16T14:03:40Z</dcterms:created>
  <dcterms:modified xsi:type="dcterms:W3CDTF">2020-01-16T16:18:04Z</dcterms:modified>
</cp:coreProperties>
</file>